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147482552" r:id="rId6"/>
    <p:sldId id="2147482795" r:id="rId7"/>
    <p:sldId id="2147482798" r:id="rId8"/>
    <p:sldId id="2147482796" r:id="rId9"/>
    <p:sldId id="2147482797" r:id="rId10"/>
    <p:sldId id="2147482800" r:id="rId11"/>
    <p:sldId id="2147482573" r:id="rId12"/>
    <p:sldId id="268" r:id="rId13"/>
    <p:sldId id="272" r:id="rId14"/>
    <p:sldId id="1820" r:id="rId15"/>
    <p:sldId id="257" r:id="rId16"/>
    <p:sldId id="273" r:id="rId17"/>
    <p:sldId id="274" r:id="rId18"/>
    <p:sldId id="2147482571" r:id="rId19"/>
    <p:sldId id="286" r:id="rId20"/>
    <p:sldId id="1827" r:id="rId21"/>
    <p:sldId id="275" r:id="rId22"/>
    <p:sldId id="271" r:id="rId23"/>
    <p:sldId id="260" r:id="rId24"/>
    <p:sldId id="270" r:id="rId25"/>
    <p:sldId id="263" r:id="rId26"/>
    <p:sldId id="283" r:id="rId27"/>
    <p:sldId id="285" r:id="rId28"/>
    <p:sldId id="2147482801" r:id="rId29"/>
    <p:sldId id="2147483647" r:id="rId30"/>
    <p:sldId id="277" r:id="rId31"/>
    <p:sldId id="280" r:id="rId32"/>
    <p:sldId id="265" r:id="rId33"/>
    <p:sldId id="279" r:id="rId34"/>
    <p:sldId id="261" r:id="rId35"/>
    <p:sldId id="258" r:id="rId36"/>
    <p:sldId id="284" r:id="rId37"/>
    <p:sldId id="278" r:id="rId38"/>
    <p:sldId id="267" r:id="rId39"/>
    <p:sldId id="289" r:id="rId40"/>
    <p:sldId id="287" r:id="rId41"/>
    <p:sldId id="2147483637" r:id="rId42"/>
    <p:sldId id="288" r:id="rId43"/>
    <p:sldId id="2147483635" r:id="rId44"/>
    <p:sldId id="276" r:id="rId45"/>
    <p:sldId id="2147482794" r:id="rId46"/>
    <p:sldId id="264" r:id="rId47"/>
    <p:sldId id="25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E83B3E-3B4B-4063-A401-B89294930F9D}">
          <p14:sldIdLst>
            <p14:sldId id="256"/>
            <p14:sldId id="2147482552"/>
            <p14:sldId id="2147482795"/>
            <p14:sldId id="2147482798"/>
            <p14:sldId id="2147482796"/>
            <p14:sldId id="2147482797"/>
            <p14:sldId id="2147482800"/>
            <p14:sldId id="2147482573"/>
            <p14:sldId id="268"/>
            <p14:sldId id="272"/>
            <p14:sldId id="1820"/>
            <p14:sldId id="257"/>
            <p14:sldId id="273"/>
            <p14:sldId id="274"/>
            <p14:sldId id="2147482571"/>
            <p14:sldId id="286"/>
            <p14:sldId id="1827"/>
            <p14:sldId id="275"/>
            <p14:sldId id="271"/>
            <p14:sldId id="260"/>
            <p14:sldId id="270"/>
            <p14:sldId id="263"/>
            <p14:sldId id="283"/>
            <p14:sldId id="285"/>
            <p14:sldId id="2147482801"/>
            <p14:sldId id="2147483647"/>
            <p14:sldId id="277"/>
            <p14:sldId id="280"/>
            <p14:sldId id="265"/>
            <p14:sldId id="279"/>
            <p14:sldId id="261"/>
            <p14:sldId id="258"/>
            <p14:sldId id="284"/>
            <p14:sldId id="278"/>
            <p14:sldId id="267"/>
            <p14:sldId id="289"/>
            <p14:sldId id="287"/>
            <p14:sldId id="2147483637"/>
            <p14:sldId id="288"/>
            <p14:sldId id="2147483635"/>
            <p14:sldId id="276"/>
            <p14:sldId id="2147482794"/>
            <p14:sldId id="264"/>
            <p14:sldId id="2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F2E32D-2E0D-6A44-E69B-FFDBDF8FBE8F}" name="Denise Trabona" initials="DT" userId="S::denisetr@microsoft.com::2d13634b-153a-4e9a-9a6f-fd7c460b6d72" providerId="AD"/>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0282A4AF-A8A5-EFB7-11F9-A4033E4B2017}" name="Akanksha Rakesh" initials="AR" userId="S::arakesh@microsoft.com::4ce9cb78-5a5f-43ef-9c92-6491482cdecc" providerId="AD"/>
  <p188:author id="{D06365BC-B47E-5D68-701D-1209D02493BB}" name="Brent Davis" initials="BD" userId="S::brentdav@microsoft.com::50ac3d35-8180-4e3a-824f-05920e8a486a" providerId="AD"/>
  <p188:author id="{655343E1-A217-8349-1661-1ED20CD5B93E}" name="Shane O'Sullivan (FREEMIND SEATTLE LLC)" initials="" userId="S::v-shaneosu@microsoft.com::af5a4f81-cfbf-4105-bb4b-00b81fb7601a" providerId="AD"/>
  <p188:author id="{5CD2D9E1-46B8-0136-F036-A81692BEC73E}" name="Mustafa Edhi" initials="ME" userId="S::mustafaedhi@microsoft.com::7e9acacc-a353-4aeb-ae1e-c7583b3abe97"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8933A-97CD-41BE-BFDB-FBE917BE2C99}" v="23" dt="2025-05-14T17:44:36.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963" autoAdjust="0"/>
  </p:normalViewPr>
  <p:slideViewPr>
    <p:cSldViewPr snapToGrid="0">
      <p:cViewPr varScale="1">
        <p:scale>
          <a:sx n="34" d="100"/>
          <a:sy n="34" d="100"/>
        </p:scale>
        <p:origin x="2472" y="259"/>
      </p:cViewPr>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3D16-DF2E-F83B-DA02-5CBB1FF7D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5F32D-F2ED-EA3C-2E6C-D272E3E8F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D3D4D-D1A6-89D2-5311-5BC472C517A3}"/>
              </a:ext>
            </a:extLst>
          </p:cNvPr>
          <p:cNvSpPr>
            <a:spLocks noGrp="1"/>
          </p:cNvSpPr>
          <p:nvPr>
            <p:ph type="body" idx="1"/>
          </p:nvPr>
        </p:nvSpPr>
        <p:spPr/>
        <p:txBody>
          <a:bodyPr/>
          <a:lstStyle/>
          <a:p>
            <a:pPr algn="l"/>
            <a:endParaRPr lang="en-US" b="0" i="0" dirty="0">
              <a:solidFill>
                <a:srgbClr val="333333"/>
              </a:solidFill>
              <a:effectLst/>
              <a:latin typeface="SegoeUI"/>
            </a:endParaRPr>
          </a:p>
        </p:txBody>
      </p:sp>
      <p:sp>
        <p:nvSpPr>
          <p:cNvPr id="4" name="Slide Number Placeholder 3">
            <a:extLst>
              <a:ext uri="{FF2B5EF4-FFF2-40B4-BE49-F238E27FC236}">
                <a16:creationId xmlns:a16="http://schemas.microsoft.com/office/drawing/2014/main" id="{B63E4D25-F21E-54EF-A7B7-C8D90F16166D}"/>
              </a:ext>
            </a:extLst>
          </p:cNvPr>
          <p:cNvSpPr>
            <a:spLocks noGrp="1"/>
          </p:cNvSpPr>
          <p:nvPr>
            <p:ph type="sldNum" sz="quarter" idx="5"/>
          </p:nvPr>
        </p:nvSpPr>
        <p:spPr/>
        <p:txBody>
          <a:bodyPr/>
          <a:lstStyle/>
          <a:p>
            <a:fld id="{BF1F5522-B65E-4FEC-9E7B-2077DF385C67}" type="slidenum">
              <a:rPr lang="en-US" smtClean="0"/>
              <a:t>13</a:t>
            </a:fld>
            <a:endParaRPr lang="en-US"/>
          </a:p>
        </p:txBody>
      </p:sp>
    </p:spTree>
    <p:extLst>
      <p:ext uri="{BB962C8B-B14F-4D97-AF65-F5344CB8AC3E}">
        <p14:creationId xmlns:p14="http://schemas.microsoft.com/office/powerpoint/2010/main" val="3321697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2066-379F-0D5B-7A30-2DAA93FE9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D4675-8797-7196-A920-2E16B0A79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745DB-569F-63A0-8CC4-4E5F2F8E4BD1}"/>
              </a:ext>
            </a:extLst>
          </p:cNvPr>
          <p:cNvSpPr>
            <a:spLocks noGrp="1"/>
          </p:cNvSpPr>
          <p:nvPr>
            <p:ph type="body" idx="1"/>
          </p:nvPr>
        </p:nvSpPr>
        <p:spPr/>
        <p:txBody>
          <a:bodyPr/>
          <a:lstStyle/>
          <a:p>
            <a:pPr algn="l"/>
            <a:endParaRPr lang="en-US" b="0" i="0" dirty="0">
              <a:solidFill>
                <a:srgbClr val="333333"/>
              </a:solidFill>
              <a:effectLst/>
              <a:latin typeface="SegoeUI"/>
            </a:endParaRPr>
          </a:p>
        </p:txBody>
      </p:sp>
      <p:sp>
        <p:nvSpPr>
          <p:cNvPr id="4" name="Slide Number Placeholder 3">
            <a:extLst>
              <a:ext uri="{FF2B5EF4-FFF2-40B4-BE49-F238E27FC236}">
                <a16:creationId xmlns:a16="http://schemas.microsoft.com/office/drawing/2014/main" id="{4076EF00-763E-33F4-7B22-68C74007A801}"/>
              </a:ext>
            </a:extLst>
          </p:cNvPr>
          <p:cNvSpPr>
            <a:spLocks noGrp="1"/>
          </p:cNvSpPr>
          <p:nvPr>
            <p:ph type="sldNum" sz="quarter" idx="5"/>
          </p:nvPr>
        </p:nvSpPr>
        <p:spPr/>
        <p:txBody>
          <a:bodyPr/>
          <a:lstStyle/>
          <a:p>
            <a:fld id="{BF1F5522-B65E-4FEC-9E7B-2077DF385C67}" type="slidenum">
              <a:rPr lang="en-US" smtClean="0"/>
              <a:t>14</a:t>
            </a:fld>
            <a:endParaRPr lang="en-US"/>
          </a:p>
        </p:txBody>
      </p:sp>
    </p:spTree>
    <p:extLst>
      <p:ext uri="{BB962C8B-B14F-4D97-AF65-F5344CB8AC3E}">
        <p14:creationId xmlns:p14="http://schemas.microsoft.com/office/powerpoint/2010/main" val="872631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8C3C4-21A9-9379-9FE5-540CF1538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72ECB-C279-B7EE-3D1C-D0C9D4283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C1E38-B738-FFE2-FC5A-E4F93B8313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5708A6-189B-1564-E584-6890A4DAC2B9}"/>
              </a:ext>
            </a:extLst>
          </p:cNvPr>
          <p:cNvSpPr>
            <a:spLocks noGrp="1"/>
          </p:cNvSpPr>
          <p:nvPr>
            <p:ph type="sldNum" sz="quarter" idx="5"/>
          </p:nvPr>
        </p:nvSpPr>
        <p:spPr/>
        <p:txBody>
          <a:bodyPr/>
          <a:lstStyle/>
          <a:p>
            <a:fld id="{F7C39E19-974F-4B90-B9A5-596933717C14}" type="slidenum">
              <a:rPr lang="en-US" smtClean="0"/>
              <a:t>15</a:t>
            </a:fld>
            <a:endParaRPr lang="en-US"/>
          </a:p>
        </p:txBody>
      </p:sp>
    </p:spTree>
    <p:extLst>
      <p:ext uri="{BB962C8B-B14F-4D97-AF65-F5344CB8AC3E}">
        <p14:creationId xmlns:p14="http://schemas.microsoft.com/office/powerpoint/2010/main" val="166055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highlight>
                  <a:srgbClr val="FFFFFF"/>
                </a:highlight>
                <a:latin typeface="SegoeUI"/>
              </a:rPr>
              <a:t>Every SharePoint site is enabled with an agent scoped to the entire site </a:t>
            </a:r>
            <a:r>
              <a:rPr lang="en-US" b="1" i="1" u="sng">
                <a:solidFill>
                  <a:srgbClr val="333333"/>
                </a:solidFill>
                <a:effectLst/>
                <a:highlight>
                  <a:srgbClr val="FFFFFF"/>
                </a:highlight>
                <a:latin typeface="SegoeUI"/>
              </a:rPr>
              <a:t>OR</a:t>
            </a:r>
            <a:r>
              <a:rPr lang="en-US" b="0" i="0">
                <a:solidFill>
                  <a:srgbClr val="333333"/>
                </a:solidFill>
                <a:effectLst/>
                <a:highlight>
                  <a:srgbClr val="FFFFFF"/>
                </a:highlight>
                <a:latin typeface="SegoeUI"/>
              </a:rPr>
              <a:t> you can define select folders, pages, files.</a:t>
            </a:r>
            <a:endParaRPr lang="en-US"/>
          </a:p>
          <a:p>
            <a:endParaRPr lang="en-US"/>
          </a:p>
        </p:txBody>
      </p:sp>
      <p:sp>
        <p:nvSpPr>
          <p:cNvPr id="4" name="Slide Number Placeholder 3"/>
          <p:cNvSpPr>
            <a:spLocks noGrp="1"/>
          </p:cNvSpPr>
          <p:nvPr>
            <p:ph type="sldNum" sz="quarter" idx="5"/>
          </p:nvPr>
        </p:nvSpPr>
        <p:spPr/>
        <p:txBody>
          <a:bodyPr/>
          <a:lstStyle/>
          <a:p>
            <a:fld id="{BF1F5522-B65E-4FEC-9E7B-2077DF385C67}" type="slidenum">
              <a:rPr lang="en-US" smtClean="0"/>
              <a:t>16</a:t>
            </a:fld>
            <a:endParaRPr lang="en-US"/>
          </a:p>
        </p:txBody>
      </p:sp>
    </p:spTree>
    <p:extLst>
      <p:ext uri="{BB962C8B-B14F-4D97-AF65-F5344CB8AC3E}">
        <p14:creationId xmlns:p14="http://schemas.microsoft.com/office/powerpoint/2010/main" val="156847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SegoeUI"/>
              </a:rPr>
              <a:t>You can keep these fields and parameters as-is, or easily update them.</a:t>
            </a:r>
            <a:endParaRPr lang="en-US" dirty="0"/>
          </a:p>
          <a:p>
            <a:endParaRPr lang="en-US" dirty="0"/>
          </a:p>
        </p:txBody>
      </p:sp>
      <p:sp>
        <p:nvSpPr>
          <p:cNvPr id="4" name="Slide Number Placeholder 3"/>
          <p:cNvSpPr>
            <a:spLocks noGrp="1"/>
          </p:cNvSpPr>
          <p:nvPr>
            <p:ph type="sldNum" sz="quarter" idx="5"/>
          </p:nvPr>
        </p:nvSpPr>
        <p:spPr/>
        <p:txBody>
          <a:bodyPr/>
          <a:lstStyle/>
          <a:p>
            <a:fld id="{BF1F5522-B65E-4FEC-9E7B-2077DF385C67}" type="slidenum">
              <a:rPr lang="en-US" smtClean="0"/>
              <a:t>17</a:t>
            </a:fld>
            <a:endParaRPr lang="en-US"/>
          </a:p>
        </p:txBody>
      </p:sp>
    </p:spTree>
    <p:extLst>
      <p:ext uri="{BB962C8B-B14F-4D97-AF65-F5344CB8AC3E}">
        <p14:creationId xmlns:p14="http://schemas.microsoft.com/office/powerpoint/2010/main" val="78338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F8B40-414E-B0F5-2ECA-3C783D7AC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5FDAE-552D-AADC-A539-7DC615DB8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6B713-10DB-154F-510A-D4CA221D33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253EB8-C0BD-A5B3-77DE-8C0B2394F995}"/>
              </a:ext>
            </a:extLst>
          </p:cNvPr>
          <p:cNvSpPr>
            <a:spLocks noGrp="1"/>
          </p:cNvSpPr>
          <p:nvPr>
            <p:ph type="sldNum" sz="quarter" idx="5"/>
          </p:nvPr>
        </p:nvSpPr>
        <p:spPr/>
        <p:txBody>
          <a:bodyPr/>
          <a:lstStyle/>
          <a:p>
            <a:fld id="{BF1F5522-B65E-4FEC-9E7B-2077DF385C67}" type="slidenum">
              <a:rPr lang="en-US" smtClean="0"/>
              <a:t>19</a:t>
            </a:fld>
            <a:endParaRPr lang="en-US"/>
          </a:p>
        </p:txBody>
      </p:sp>
    </p:spTree>
    <p:extLst>
      <p:ext uri="{BB962C8B-B14F-4D97-AF65-F5344CB8AC3E}">
        <p14:creationId xmlns:p14="http://schemas.microsoft.com/office/powerpoint/2010/main" val="1976847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AC5B-7D30-E5FB-130A-6175BD056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A916D-1FB0-937B-523C-B56037212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B3F2A-FCC5-015C-9AEC-E0DD4E9445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MS Mincho" panose="02020609040205080304" pitchFamily="49" charset="-128"/>
                <a:cs typeface="Arial" panose="020B0604020202020204" pitchFamily="34" charset="0"/>
              </a:rPr>
              <a:t>Builder can select OD sources</a:t>
            </a:r>
            <a:endParaRPr lang="en-US" dirty="0"/>
          </a:p>
        </p:txBody>
      </p:sp>
      <p:sp>
        <p:nvSpPr>
          <p:cNvPr id="4" name="Slide Number Placeholder 3">
            <a:extLst>
              <a:ext uri="{FF2B5EF4-FFF2-40B4-BE49-F238E27FC236}">
                <a16:creationId xmlns:a16="http://schemas.microsoft.com/office/drawing/2014/main" id="{252DABB3-3965-ACFE-3F9D-99EB71CBCEEB}"/>
              </a:ext>
            </a:extLst>
          </p:cNvPr>
          <p:cNvSpPr>
            <a:spLocks noGrp="1"/>
          </p:cNvSpPr>
          <p:nvPr>
            <p:ph type="sldNum" sz="quarter" idx="5"/>
          </p:nvPr>
        </p:nvSpPr>
        <p:spPr/>
        <p:txBody>
          <a:bodyPr/>
          <a:lstStyle/>
          <a:p>
            <a:fld id="{BF1F5522-B65E-4FEC-9E7B-2077DF385C67}" type="slidenum">
              <a:rPr lang="en-US" smtClean="0"/>
              <a:t>20</a:t>
            </a:fld>
            <a:endParaRPr lang="en-US"/>
          </a:p>
        </p:txBody>
      </p:sp>
    </p:spTree>
    <p:extLst>
      <p:ext uri="{BB962C8B-B14F-4D97-AF65-F5344CB8AC3E}">
        <p14:creationId xmlns:p14="http://schemas.microsoft.com/office/powerpoint/2010/main" val="3380042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62438-85C7-9022-6D01-BF9CBECD4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44FDA-CB42-46D6-F6F0-FC49622E1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F5577-A15D-EB92-6CCF-7FA44DA18D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804B62-87CB-0F2B-913C-542441FD06CD}"/>
              </a:ext>
            </a:extLst>
          </p:cNvPr>
          <p:cNvSpPr>
            <a:spLocks noGrp="1"/>
          </p:cNvSpPr>
          <p:nvPr>
            <p:ph type="sldNum" sz="quarter" idx="5"/>
          </p:nvPr>
        </p:nvSpPr>
        <p:spPr/>
        <p:txBody>
          <a:bodyPr/>
          <a:lstStyle/>
          <a:p>
            <a:fld id="{F7C39E19-974F-4B90-B9A5-596933717C14}" type="slidenum">
              <a:rPr lang="en-US" smtClean="0"/>
              <a:t>21</a:t>
            </a:fld>
            <a:endParaRPr lang="en-US"/>
          </a:p>
        </p:txBody>
      </p:sp>
    </p:spTree>
    <p:extLst>
      <p:ext uri="{BB962C8B-B14F-4D97-AF65-F5344CB8AC3E}">
        <p14:creationId xmlns:p14="http://schemas.microsoft.com/office/powerpoint/2010/main" val="380474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1D00C-7599-0884-0666-9109A4B35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AA882-6B82-406F-A12A-C70920667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ABAE2-3BC6-E934-06E2-6EA0CE5A45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BC68AE-55D9-FA60-B473-27E2CCAE4F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0971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F5522-B65E-4FEC-9E7B-2077DF385C67}" type="slidenum">
              <a:rPr lang="en-US" smtClean="0"/>
              <a:t>25</a:t>
            </a:fld>
            <a:endParaRPr lang="en-US"/>
          </a:p>
        </p:txBody>
      </p:sp>
    </p:spTree>
    <p:extLst>
      <p:ext uri="{BB962C8B-B14F-4D97-AF65-F5344CB8AC3E}">
        <p14:creationId xmlns:p14="http://schemas.microsoft.com/office/powerpoint/2010/main" val="395750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14846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5CB97-9EAC-B0D2-DAFF-EEBE204C1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75506-82EA-C684-2BE3-F69CB4C76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9C1CF-E31F-5798-6528-B9350641B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BFC75B-43CF-54AB-AAFF-4D0E45A516A1}"/>
              </a:ext>
            </a:extLst>
          </p:cNvPr>
          <p:cNvSpPr>
            <a:spLocks noGrp="1"/>
          </p:cNvSpPr>
          <p:nvPr>
            <p:ph type="sldNum" sz="quarter" idx="5"/>
          </p:nvPr>
        </p:nvSpPr>
        <p:spPr/>
        <p:txBody>
          <a:bodyPr/>
          <a:lstStyle/>
          <a:p>
            <a:fld id="{BF1F5522-B65E-4FEC-9E7B-2077DF385C67}" type="slidenum">
              <a:rPr lang="en-US" smtClean="0"/>
              <a:t>26</a:t>
            </a:fld>
            <a:endParaRPr lang="en-US"/>
          </a:p>
        </p:txBody>
      </p:sp>
    </p:spTree>
    <p:extLst>
      <p:ext uri="{BB962C8B-B14F-4D97-AF65-F5344CB8AC3E}">
        <p14:creationId xmlns:p14="http://schemas.microsoft.com/office/powerpoint/2010/main" val="1643726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6BD0-1814-4069-27BB-5B96F3D2B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B999A-5AC0-861A-57BC-C184FD82D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88B98-3856-0432-BD4C-EE9B984E98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8B8E6-C991-7EA2-770C-45DEB9043538}"/>
              </a:ext>
            </a:extLst>
          </p:cNvPr>
          <p:cNvSpPr>
            <a:spLocks noGrp="1"/>
          </p:cNvSpPr>
          <p:nvPr>
            <p:ph type="sldNum" sz="quarter" idx="5"/>
          </p:nvPr>
        </p:nvSpPr>
        <p:spPr/>
        <p:txBody>
          <a:bodyPr/>
          <a:lstStyle/>
          <a:p>
            <a:fld id="{BF1F5522-B65E-4FEC-9E7B-2077DF385C67}" type="slidenum">
              <a:rPr lang="en-US" smtClean="0"/>
              <a:t>27</a:t>
            </a:fld>
            <a:endParaRPr lang="en-US"/>
          </a:p>
        </p:txBody>
      </p:sp>
    </p:spTree>
    <p:extLst>
      <p:ext uri="{BB962C8B-B14F-4D97-AF65-F5344CB8AC3E}">
        <p14:creationId xmlns:p14="http://schemas.microsoft.com/office/powerpoint/2010/main" val="1087761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in the SharePoint Admin center, we have a new report tab for “Agent insights”. As an admin, when you click on the SharePoint agents, you will be able to create or view previously configured reports.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Additionally, you can also gain insights on the agents hosted across each specific site and add governance controls like Restricted access control or Restricted content discovery.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For example, in the monthly report created for April’25, we identified 150 SharePoint agents across all SharePoint and OneDrive sites in the tenant.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Further, you can see distribution of agents across each site and site type. </a:t>
            </a:r>
          </a:p>
          <a:p>
            <a:pPr marL="0" lvl="0" indent="0">
              <a:buFont typeface="Arial" panose="020B0604020202020204" pitchFamily="34" charset="0"/>
              <a:buNone/>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Since the site “Advanced Product Division” has the highest number of SharePoint agents hosted on it and is externally shared, you can restrict the sites content discovery using RCD policy (Restricted Content Policy).  Access to all the 23 agents will be blocked! This will help you manage agents across sites. </a:t>
            </a:r>
            <a:endParaRPr lang="en-US" dirty="0"/>
          </a:p>
        </p:txBody>
      </p:sp>
      <p:sp>
        <p:nvSpPr>
          <p:cNvPr id="4" name="Slide Number Placeholder 3"/>
          <p:cNvSpPr>
            <a:spLocks noGrp="1"/>
          </p:cNvSpPr>
          <p:nvPr>
            <p:ph type="sldNum" sz="quarter" idx="5"/>
          </p:nvPr>
        </p:nvSpPr>
        <p:spPr/>
        <p:txBody>
          <a:bodyPr/>
          <a:lstStyle/>
          <a:p>
            <a:fld id="{1C2DC1C2-3349-4922-81F0-86B2E59EF12C}" type="slidenum">
              <a:rPr lang="en-US" smtClean="0"/>
              <a:t>28</a:t>
            </a:fld>
            <a:endParaRPr lang="en-US"/>
          </a:p>
        </p:txBody>
      </p:sp>
    </p:spTree>
    <p:extLst>
      <p:ext uri="{BB962C8B-B14F-4D97-AF65-F5344CB8AC3E}">
        <p14:creationId xmlns:p14="http://schemas.microsoft.com/office/powerpoint/2010/main" val="421751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Disable Copilot, SharePoint agent on the site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D91FF38-03BF-E345-8DFA-92A7B1D66F0D}" type="datetime8">
              <a:rPr lang="en-US" smtClean="0"/>
              <a:t>5/19/2025 1:20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043554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E5EBB-12AD-E8C3-33C5-AF983060B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909F4-5F07-6221-A29D-E50C25F01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3B322-7F28-88EA-C56E-7195D9EEA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9CE3E6-1637-F611-AAE3-B35DD3BEEDFE}"/>
              </a:ext>
            </a:extLst>
          </p:cNvPr>
          <p:cNvSpPr>
            <a:spLocks noGrp="1"/>
          </p:cNvSpPr>
          <p:nvPr>
            <p:ph type="sldNum" sz="quarter" idx="5"/>
          </p:nvPr>
        </p:nvSpPr>
        <p:spPr/>
        <p:txBody>
          <a:bodyPr/>
          <a:lstStyle/>
          <a:p>
            <a:fld id="{BF1F5522-B65E-4FEC-9E7B-2077DF385C67}" type="slidenum">
              <a:rPr lang="en-US" smtClean="0"/>
              <a:t>30</a:t>
            </a:fld>
            <a:endParaRPr lang="en-US"/>
          </a:p>
        </p:txBody>
      </p:sp>
    </p:spTree>
    <p:extLst>
      <p:ext uri="{BB962C8B-B14F-4D97-AF65-F5344CB8AC3E}">
        <p14:creationId xmlns:p14="http://schemas.microsoft.com/office/powerpoint/2010/main" val="3349499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60B8-0099-1CB6-8273-C83ED8153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CB302-9136-01CE-CAED-688709D80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365C8-BBCF-1EC3-C8FE-111D17449B39}"/>
              </a:ext>
            </a:extLst>
          </p:cNvPr>
          <p:cNvSpPr>
            <a:spLocks noGrp="1"/>
          </p:cNvSpPr>
          <p:nvPr>
            <p:ph type="body" idx="1"/>
          </p:nvPr>
        </p:nvSpPr>
        <p:spPr/>
        <p:txBody>
          <a:bodyPr/>
          <a:lstStyle/>
          <a:p>
            <a:r>
              <a:rPr lang="en-US"/>
              <a:t>Data security posture management</a:t>
            </a:r>
          </a:p>
        </p:txBody>
      </p:sp>
      <p:sp>
        <p:nvSpPr>
          <p:cNvPr id="4" name="Slide Number Placeholder 3">
            <a:extLst>
              <a:ext uri="{FF2B5EF4-FFF2-40B4-BE49-F238E27FC236}">
                <a16:creationId xmlns:a16="http://schemas.microsoft.com/office/drawing/2014/main" id="{1E423F69-05EC-B149-18A5-A4AD888EF67E}"/>
              </a:ext>
            </a:extLst>
          </p:cNvPr>
          <p:cNvSpPr>
            <a:spLocks noGrp="1"/>
          </p:cNvSpPr>
          <p:nvPr>
            <p:ph type="sldNum" sz="quarter" idx="5"/>
          </p:nvPr>
        </p:nvSpPr>
        <p:spPr/>
        <p:txBody>
          <a:bodyPr/>
          <a:lstStyle/>
          <a:p>
            <a:fld id="{BF1F5522-B65E-4FEC-9E7B-2077DF385C67}" type="slidenum">
              <a:rPr lang="en-US" smtClean="0"/>
              <a:t>31</a:t>
            </a:fld>
            <a:endParaRPr lang="en-US"/>
          </a:p>
        </p:txBody>
      </p:sp>
    </p:spTree>
    <p:extLst>
      <p:ext uri="{BB962C8B-B14F-4D97-AF65-F5344CB8AC3E}">
        <p14:creationId xmlns:p14="http://schemas.microsoft.com/office/powerpoint/2010/main" val="906305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1F4BB-BB74-8B7D-51EC-569C63A89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2BB4B-8372-9A54-F0B7-E78AE123D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47139-5DA7-4E73-22DA-80E21CB3CD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95E567-C94E-D848-6462-049A5BA2DF72}"/>
              </a:ext>
            </a:extLst>
          </p:cNvPr>
          <p:cNvSpPr>
            <a:spLocks noGrp="1"/>
          </p:cNvSpPr>
          <p:nvPr>
            <p:ph type="sldNum" sz="quarter" idx="5"/>
          </p:nvPr>
        </p:nvSpPr>
        <p:spPr/>
        <p:txBody>
          <a:bodyPr/>
          <a:lstStyle/>
          <a:p>
            <a:fld id="{BF1F5522-B65E-4FEC-9E7B-2077DF385C67}" type="slidenum">
              <a:rPr lang="en-US" smtClean="0"/>
              <a:t>32</a:t>
            </a:fld>
            <a:endParaRPr lang="en-US"/>
          </a:p>
        </p:txBody>
      </p:sp>
    </p:spTree>
    <p:extLst>
      <p:ext uri="{BB962C8B-B14F-4D97-AF65-F5344CB8AC3E}">
        <p14:creationId xmlns:p14="http://schemas.microsoft.com/office/powerpoint/2010/main" val="1820917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effectLst/>
                <a:latin typeface="Aptos" panose="020B0004020202020204" pitchFamily="34" charset="0"/>
                <a:ea typeface="Aptos" panose="020B0004020202020204" pitchFamily="34" charset="0"/>
                <a:cs typeface="Arial" panose="020B0604020202020204" pitchFamily="34" charset="0"/>
              </a:rPr>
              <a:t>Built on the same AI technology as Microsoft 365 Copilot, these agents operate within the Microsoft 365 trust boundary, maintaining the high standards of data privacy and security you trust. </a:t>
            </a:r>
            <a:endParaRPr lang="en-US" dirty="0"/>
          </a:p>
        </p:txBody>
      </p:sp>
      <p:sp>
        <p:nvSpPr>
          <p:cNvPr id="4" name="Slide Number Placeholder 3"/>
          <p:cNvSpPr>
            <a:spLocks noGrp="1"/>
          </p:cNvSpPr>
          <p:nvPr>
            <p:ph type="sldNum" sz="quarter" idx="5"/>
          </p:nvPr>
        </p:nvSpPr>
        <p:spPr/>
        <p:txBody>
          <a:bodyPr/>
          <a:lstStyle/>
          <a:p>
            <a:fld id="{BF1F5522-B65E-4FEC-9E7B-2077DF385C67}" type="slidenum">
              <a:rPr lang="en-US" smtClean="0"/>
              <a:t>33</a:t>
            </a:fld>
            <a:endParaRPr lang="en-US"/>
          </a:p>
        </p:txBody>
      </p:sp>
    </p:spTree>
    <p:extLst>
      <p:ext uri="{BB962C8B-B14F-4D97-AF65-F5344CB8AC3E}">
        <p14:creationId xmlns:p14="http://schemas.microsoft.com/office/powerpoint/2010/main" val="1546910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B89F7-64D0-341E-CCCD-7A82FDC1E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7320C-7CAF-7794-9357-FC3680260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1D7AF-40C2-03EC-228D-4C9D50B826C2}"/>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ED287533-2CBA-68F3-ABEB-6D0F0E97B208}"/>
              </a:ext>
            </a:extLst>
          </p:cNvPr>
          <p:cNvSpPr>
            <a:spLocks noGrp="1"/>
          </p:cNvSpPr>
          <p:nvPr>
            <p:ph type="sldNum" sz="quarter" idx="5"/>
          </p:nvPr>
        </p:nvSpPr>
        <p:spPr/>
        <p:txBody>
          <a:bodyPr/>
          <a:lstStyle/>
          <a:p>
            <a:fld id="{F7C39E19-974F-4B90-B9A5-596933717C14}" type="slidenum">
              <a:rPr lang="en-US" smtClean="0"/>
              <a:t>34</a:t>
            </a:fld>
            <a:endParaRPr lang="en-US"/>
          </a:p>
        </p:txBody>
      </p:sp>
    </p:spTree>
    <p:extLst>
      <p:ext uri="{BB962C8B-B14F-4D97-AF65-F5344CB8AC3E}">
        <p14:creationId xmlns:p14="http://schemas.microsoft.com/office/powerpoint/2010/main" val="1216063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5ECCC-8021-8B04-1B96-3E7639882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C930C-52E6-7DD9-C2BA-F7BDC25BB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9E99-4A12-824D-CD60-6DA35DB731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9D0DDC-C896-CE51-C91B-D0C41348B1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603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5C085-9DB4-9D4F-354A-C81F00F8A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86812-C34C-C837-CFCB-D73490226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94D19-7E46-E622-0FCC-27013DDC0D2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7E87B68-3294-0B77-0198-69AE79FF241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C2B3168-0D64-1D6B-F4DD-B60237A6D0C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FAD4553-EEFC-9DBC-F917-68F642F0F7C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E804A9E-0000-44C0-A661-B83801FE6DB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5/19/2025 1:19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F987FE2-F955-F9B4-F4E4-8268EA585A6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70346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CE361-6949-4DBA-BEBA-C35C1FD4F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272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3EAE2-5DBE-73FD-7322-600A54522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A5734-5D3A-8823-A726-71D9A0F2D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8C8F9-84AC-3EC8-6988-D43543D058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4E0A7B-EAD4-ACC8-3EFA-0BF86AA349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1084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511-8853-95E6-2F5C-03B825508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2159F-272F-BEF1-E5A0-BD0E9E3AE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D03CE-8A94-295B-50FD-A175A4A92CA0}"/>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14BCFD74-739D-02D2-F9CB-9ED32CDE17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48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E804A9E-0000-44C0-A661-B83801FE6DB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5/19/2025 1:19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748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https://aka.ms/sharepointagents/customerzerostory </a:t>
            </a:r>
          </a:p>
        </p:txBody>
      </p:sp>
      <p:sp>
        <p:nvSpPr>
          <p:cNvPr id="4" name="Slide Number Placeholder 3"/>
          <p:cNvSpPr>
            <a:spLocks noGrp="1"/>
          </p:cNvSpPr>
          <p:nvPr>
            <p:ph type="sldNum" sz="quarter" idx="5"/>
          </p:nvPr>
        </p:nvSpPr>
        <p:spPr/>
        <p:txBody>
          <a:bodyPr/>
          <a:lstStyle/>
          <a:p>
            <a:fld id="{F7C39E19-974F-4B90-B9A5-596933717C14}" type="slidenum">
              <a:rPr lang="en-US" smtClean="0"/>
              <a:t>7</a:t>
            </a:fld>
            <a:endParaRPr lang="en-US"/>
          </a:p>
        </p:txBody>
      </p:sp>
    </p:spTree>
    <p:extLst>
      <p:ext uri="{BB962C8B-B14F-4D97-AF65-F5344CB8AC3E}">
        <p14:creationId xmlns:p14="http://schemas.microsoft.com/office/powerpoint/2010/main" val="1642347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F33AC-368F-CFE4-4EE4-B3AD727E6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208A4-5B85-6F9C-BDFF-E4439BEC9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240CB-12DB-CFB9-063C-50ADEFEFB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8A5C7-8D04-8A77-CFD4-C63AEBA6E64B}"/>
              </a:ext>
            </a:extLst>
          </p:cNvPr>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333170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F4B5-448F-E56A-F15A-15CFF3E0A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8F2CF-661D-B28D-AAC0-511F894B0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2036A-EE75-8C58-2D80-E4E6BFC5E5B4}"/>
              </a:ext>
            </a:extLst>
          </p:cNvPr>
          <p:cNvSpPr>
            <a:spLocks noGrp="1"/>
          </p:cNvSpPr>
          <p:nvPr>
            <p:ph type="body" idx="1"/>
          </p:nvPr>
        </p:nvSpPr>
        <p:spPr/>
        <p:txBody>
          <a:bodyPr/>
          <a:lstStyle/>
          <a:p>
            <a:pPr algn="l"/>
            <a:endParaRPr lang="en-US" b="0" i="0" dirty="0">
              <a:solidFill>
                <a:srgbClr val="333333"/>
              </a:solidFill>
              <a:effectLst/>
              <a:latin typeface="SegoeUI"/>
            </a:endParaRPr>
          </a:p>
        </p:txBody>
      </p:sp>
      <p:sp>
        <p:nvSpPr>
          <p:cNvPr id="4" name="Slide Number Placeholder 3">
            <a:extLst>
              <a:ext uri="{FF2B5EF4-FFF2-40B4-BE49-F238E27FC236}">
                <a16:creationId xmlns:a16="http://schemas.microsoft.com/office/drawing/2014/main" id="{9566BB02-67A1-BB74-B9FC-9E77493B2156}"/>
              </a:ext>
            </a:extLst>
          </p:cNvPr>
          <p:cNvSpPr>
            <a:spLocks noGrp="1"/>
          </p:cNvSpPr>
          <p:nvPr>
            <p:ph type="sldNum" sz="quarter" idx="5"/>
          </p:nvPr>
        </p:nvSpPr>
        <p:spPr/>
        <p:txBody>
          <a:bodyPr/>
          <a:lstStyle/>
          <a:p>
            <a:fld id="{BF1F5522-B65E-4FEC-9E7B-2077DF385C67}" type="slidenum">
              <a:rPr lang="en-US" smtClean="0"/>
              <a:t>10</a:t>
            </a:fld>
            <a:endParaRPr lang="en-US"/>
          </a:p>
        </p:txBody>
      </p:sp>
    </p:spTree>
    <p:extLst>
      <p:ext uri="{BB962C8B-B14F-4D97-AF65-F5344CB8AC3E}">
        <p14:creationId xmlns:p14="http://schemas.microsoft.com/office/powerpoint/2010/main" val="210048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33333"/>
              </a:solidFill>
              <a:effectLst/>
              <a:latin typeface="SegoeUI"/>
            </a:endParaRPr>
          </a:p>
        </p:txBody>
      </p:sp>
      <p:sp>
        <p:nvSpPr>
          <p:cNvPr id="4" name="Slide Number Placeholder 3"/>
          <p:cNvSpPr>
            <a:spLocks noGrp="1"/>
          </p:cNvSpPr>
          <p:nvPr>
            <p:ph type="sldNum" sz="quarter" idx="5"/>
          </p:nvPr>
        </p:nvSpPr>
        <p:spPr/>
        <p:txBody>
          <a:bodyPr/>
          <a:lstStyle/>
          <a:p>
            <a:fld id="{BF1F5522-B65E-4FEC-9E7B-2077DF385C67}" type="slidenum">
              <a:rPr lang="en-US" smtClean="0"/>
              <a:t>11</a:t>
            </a:fld>
            <a:endParaRPr lang="en-US"/>
          </a:p>
        </p:txBody>
      </p:sp>
    </p:spTree>
    <p:extLst>
      <p:ext uri="{BB962C8B-B14F-4D97-AF65-F5344CB8AC3E}">
        <p14:creationId xmlns:p14="http://schemas.microsoft.com/office/powerpoint/2010/main" val="266037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F5522-B65E-4FEC-9E7B-2077DF385C67}" type="slidenum">
              <a:rPr lang="en-US" smtClean="0"/>
              <a:t>12</a:t>
            </a:fld>
            <a:endParaRPr lang="en-US"/>
          </a:p>
        </p:txBody>
      </p:sp>
    </p:spTree>
    <p:extLst>
      <p:ext uri="{BB962C8B-B14F-4D97-AF65-F5344CB8AC3E}">
        <p14:creationId xmlns:p14="http://schemas.microsoft.com/office/powerpoint/2010/main" val="3468112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3">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374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21D4868-CE8F-27AF-E9AA-60ED00FDDF93}"/>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36773236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1">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18838" cy="5129213"/>
          </a:xfrm>
        </p:spPr>
        <p:txBody>
          <a:bodyPr>
            <a:noAutofit/>
          </a:bodyPr>
          <a:lstStyle>
            <a:lvl1pPr>
              <a:defRPr>
                <a:solidFill>
                  <a:schemeClr val="tx1">
                    <a:lumMod val="50000"/>
                    <a:lumOff val="50000"/>
                  </a:schemeClr>
                </a:solidFill>
                <a:latin typeface="Segoe UI" panose="020B0502040204020203" pitchFamily="34" charset="0"/>
                <a:cs typeface="Segoe UI" panose="020B0502040204020203" pitchFamily="34" charset="0"/>
              </a:defRPr>
            </a:lvl1pPr>
            <a:lvl2pPr>
              <a:defRPr>
                <a:solidFill>
                  <a:schemeClr val="tx1">
                    <a:lumMod val="50000"/>
                    <a:lumOff val="50000"/>
                  </a:schemeClr>
                </a:solidFill>
                <a:latin typeface="Segoe UI" panose="020B0502040204020203" pitchFamily="34" charset="0"/>
                <a:cs typeface="Segoe UI" panose="020B0502040204020203" pitchFamily="34" charset="0"/>
              </a:defRPr>
            </a:lvl2pPr>
            <a:lvl3pPr>
              <a:defRPr lang="en-US" sz="1600" kern="1200" spc="0" baseline="0" dirty="0" smtClean="0">
                <a:solidFill>
                  <a:schemeClr val="tx1">
                    <a:lumMod val="50000"/>
                    <a:lumOff val="50000"/>
                  </a:schemeClr>
                </a:solidFill>
                <a:latin typeface="Segoe UI" panose="020B0502040204020203" pitchFamily="34" charset="0"/>
                <a:ea typeface="+mn-ea"/>
                <a:cs typeface="Segoe UI" panose="020B0502040204020203" pitchFamily="34" charset="0"/>
              </a:defRPr>
            </a:lvl3pPr>
            <a:lvl4pPr>
              <a:defRPr lang="en-US" sz="1400" kern="1200" spc="0" baseline="0" dirty="0" smtClean="0">
                <a:solidFill>
                  <a:schemeClr val="tx1">
                    <a:lumMod val="50000"/>
                    <a:lumOff val="50000"/>
                  </a:schemeClr>
                </a:solidFill>
                <a:latin typeface="Segoe UI" panose="020B0502040204020203" pitchFamily="34" charset="0"/>
                <a:ea typeface="+mn-ea"/>
                <a:cs typeface="Segoe UI" panose="020B0502040204020203" pitchFamily="34" charset="0"/>
              </a:defRPr>
            </a:lvl4pPr>
            <a:lvl5pPr>
              <a:defRPr lang="en-US" sz="1400" kern="1200" spc="0" baseline="0" dirty="0">
                <a:solidFill>
                  <a:schemeClr val="tx1">
                    <a:lumMod val="50000"/>
                    <a:lumOff val="50000"/>
                  </a:schemeClr>
                </a:solidFill>
                <a:latin typeface="Segoe UI" panose="020B0502040204020203" pitchFamily="34" charset="0"/>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B53F00B-984E-47C3-A1C0-AB2D81C41A08}"/>
              </a:ext>
            </a:extLst>
          </p:cNvPr>
          <p:cNvSpPr/>
          <p:nvPr userDrawn="1"/>
        </p:nvSpPr>
        <p:spPr bwMode="auto">
          <a:xfrm>
            <a:off x="-350" y="6673935"/>
            <a:ext cx="12192000" cy="184068"/>
          </a:xfrm>
          <a:prstGeom prst="rect">
            <a:avLst/>
          </a:prstGeom>
          <a:solidFill>
            <a:schemeClr val="tx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DB135FB8-7300-4C6B-9172-416D4DC66003}"/>
              </a:ext>
            </a:extLst>
          </p:cNvPr>
          <p:cNvSpPr/>
          <p:nvPr userDrawn="1"/>
        </p:nvSpPr>
        <p:spPr bwMode="auto">
          <a:xfrm rot="10800000">
            <a:off x="-2381" y="6673935"/>
            <a:ext cx="12192000" cy="184068"/>
          </a:xfrm>
          <a:prstGeom prst="rect">
            <a:avLst/>
          </a:prstGeom>
          <a:gradFill>
            <a:gsLst>
              <a:gs pos="98000">
                <a:srgbClr val="2B88D8">
                  <a:alpha val="87000"/>
                </a:srgbClr>
              </a:gs>
              <a:gs pos="0">
                <a:srgbClr val="49AEB1">
                  <a:alpha val="50028"/>
                </a:srgbClr>
              </a:gs>
              <a:gs pos="56000">
                <a:srgbClr val="A35B98">
                  <a:alpha val="50000"/>
                </a:srgbClr>
              </a:gs>
              <a:gs pos="37000">
                <a:srgbClr val="A35B98">
                  <a:alpha val="50339"/>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Tree>
    <p:extLst>
      <p:ext uri="{BB962C8B-B14F-4D97-AF65-F5344CB8AC3E}">
        <p14:creationId xmlns:p14="http://schemas.microsoft.com/office/powerpoint/2010/main" val="3579645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757" r:id="rId17"/>
    <p:sldLayoutId id="2147483828" r:id="rId18"/>
    <p:sldLayoutId id="2147483829" r:id="rId19"/>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image" Target="../media/image13.png"/><Relationship Id="rId5" Type="http://schemas.openxmlformats.org/officeDocument/2006/relationships/image" Target="../media/image43.svg"/><Relationship Id="rId10" Type="http://schemas.openxmlformats.org/officeDocument/2006/relationships/image" Target="../media/image12.png"/><Relationship Id="rId4" Type="http://schemas.openxmlformats.org/officeDocument/2006/relationships/image" Target="../media/image42.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adoption.microsoft.com/sharepoint-agents/"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techcommunity.microsoft.com/blog/spblog/sharepoint-agents-in-the-wild-%E2%80%93-new-episode-of-the-intrazone-podcast/4364662" TargetMode="External"/><Relationship Id="rId5" Type="http://schemas.openxmlformats.org/officeDocument/2006/relationships/hyperlink" Target="https://techcommunity.microsoft.com/blog/microsoft365copilotblog/ignite-2024-sharepoint-agents-now-in-general-availability/4298746" TargetMode="External"/><Relationship Id="rId4" Type="http://schemas.openxmlformats.org/officeDocument/2006/relationships/hyperlink" Target="https://www.youtube.com/watch?v=Ca7JYC9MQIU"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6" y="2174294"/>
            <a:ext cx="9345145" cy="2243691"/>
          </a:xfrm>
        </p:spPr>
        <p:txBody>
          <a:bodyPr/>
          <a:lstStyle/>
          <a:p>
            <a:r>
              <a:rPr lang="en-US" dirty="0"/>
              <a:t>Unlock the power of Agents inside SharePoint and OneDrive</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dirty="0"/>
              <a:t>Mark Kashman</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25D43-1BCA-97DE-B465-FFCF191A4C6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5EF8268-5E19-5271-E648-909677ECC52B}"/>
              </a:ext>
            </a:extLst>
          </p:cNvPr>
          <p:cNvSpPr>
            <a:spLocks noGrp="1"/>
          </p:cNvSpPr>
          <p:nvPr>
            <p:ph type="title"/>
          </p:nvPr>
        </p:nvSpPr>
        <p:spPr>
          <a:xfrm>
            <a:off x="1413164" y="457200"/>
            <a:ext cx="10129262" cy="1107996"/>
          </a:xfrm>
        </p:spPr>
        <p:txBody>
          <a:bodyPr>
            <a:normAutofit/>
          </a:bodyPr>
          <a:lstStyle/>
          <a:p>
            <a:pPr algn="l"/>
            <a:r>
              <a:rPr lang="en-US"/>
              <a:t>SharePoint</a:t>
            </a:r>
          </a:p>
        </p:txBody>
      </p:sp>
      <p:sp>
        <p:nvSpPr>
          <p:cNvPr id="13" name="TextBox 12">
            <a:extLst>
              <a:ext uri="{FF2B5EF4-FFF2-40B4-BE49-F238E27FC236}">
                <a16:creationId xmlns:a16="http://schemas.microsoft.com/office/drawing/2014/main" id="{C9F3D86E-5F06-BA62-B09C-4FBFB24B532F}"/>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64D0B5CA-5466-4BC2-3D42-8682124F0283}"/>
              </a:ext>
            </a:extLst>
          </p:cNvPr>
          <p:cNvSpPr txBox="1"/>
          <p:nvPr/>
        </p:nvSpPr>
        <p:spPr>
          <a:xfrm>
            <a:off x="7642485" y="645289"/>
            <a:ext cx="4030708" cy="989117"/>
          </a:xfrm>
          <a:prstGeom prst="rect">
            <a:avLst/>
          </a:prstGeom>
          <a:noFill/>
        </p:spPr>
        <p:txBody>
          <a:bodyPr wrap="square" lIns="0" tIns="0" rIns="0" bIns="0" rtlCol="0">
            <a:noAutofit/>
          </a:bodyPr>
          <a:lstStyle>
            <a:defPPr>
              <a:defRPr lang="en-US"/>
            </a:defPPr>
            <a:lvl1pPr>
              <a:lnSpc>
                <a:spcPct val="110000"/>
              </a:lnSpc>
              <a:spcBef>
                <a:spcPts val="2400"/>
              </a:spcBef>
              <a:defRPr sz="2000"/>
            </a:lvl1pPr>
          </a:lstStyle>
          <a:p>
            <a:r>
              <a:rPr lang="en-US" dirty="0">
                <a:latin typeface="Segoe UI (Body)"/>
              </a:rPr>
              <a:t>Start a conversation </a:t>
            </a:r>
            <a:r>
              <a:rPr kumimoji="0" lang="en-US" sz="2000" b="0" i="0" u="none" strike="noStrike" kern="1200" cap="none" spc="0" normalizeH="0" baseline="0" noProof="0" dirty="0">
                <a:ln>
                  <a:noFill/>
                </a:ln>
                <a:effectLst/>
                <a:uLnTx/>
                <a:uFillTx/>
                <a:latin typeface="Segoe UI (Body)"/>
                <a:ea typeface="Calibri" panose="020F0502020204030204" pitchFamily="34" charset="0"/>
              </a:rPr>
              <a:t>to retrieve information </a:t>
            </a:r>
            <a:r>
              <a:rPr lang="en-US" dirty="0">
                <a:latin typeface="Segoe UI (Body)"/>
                <a:ea typeface="Calibri" panose="020F0502020204030204" pitchFamily="34" charset="0"/>
              </a:rPr>
              <a:t>to discover something new, make better decisions, build on the experience of others</a:t>
            </a:r>
          </a:p>
          <a:p>
            <a:endParaRPr lang="en-US" sz="500" dirty="0">
              <a:latin typeface="Segoe UI (Body)"/>
              <a:ea typeface="Calibri" panose="020F0502020204030204" pitchFamily="34" charset="0"/>
            </a:endParaRPr>
          </a:p>
          <a:p>
            <a:pPr>
              <a:spcBef>
                <a:spcPts val="600"/>
              </a:spcBef>
              <a:spcAft>
                <a:spcPts val="600"/>
              </a:spcAft>
            </a:pPr>
            <a:r>
              <a:rPr lang="en-US" dirty="0">
                <a:latin typeface="Segoe UI (Body)"/>
                <a:cs typeface="Segoe Sans Display" pitchFamily="2" charset="0"/>
              </a:rPr>
              <a:t>Every Site has an agent:</a:t>
            </a:r>
          </a:p>
          <a:p>
            <a:pPr marL="342900" indent="-342900">
              <a:spcBef>
                <a:spcPts val="600"/>
              </a:spcBef>
              <a:spcAft>
                <a:spcPts val="600"/>
              </a:spcAft>
              <a:buFont typeface="Arial" panose="020B0604020202020204" pitchFamily="34" charset="0"/>
              <a:buChar char="•"/>
            </a:pPr>
            <a:r>
              <a:rPr lang="en-US" dirty="0">
                <a:latin typeface="Segoe UI (Body)"/>
                <a:cs typeface="Segoe Sans Display" pitchFamily="2" charset="0"/>
              </a:rPr>
              <a:t>Natural language Q&amp;A over site contents</a:t>
            </a:r>
          </a:p>
          <a:p>
            <a:pPr marL="342900" indent="-342900">
              <a:spcBef>
                <a:spcPts val="600"/>
              </a:spcBef>
              <a:spcAft>
                <a:spcPts val="600"/>
              </a:spcAft>
              <a:buFont typeface="Arial" panose="020B0604020202020204" pitchFamily="34" charset="0"/>
              <a:buChar char="•"/>
            </a:pPr>
            <a:r>
              <a:rPr lang="en-US" dirty="0">
                <a:latin typeface="Segoe UI (Body)"/>
                <a:cs typeface="Segoe Sans Display" pitchFamily="2" charset="0"/>
              </a:rPr>
              <a:t>No setup required</a:t>
            </a:r>
          </a:p>
          <a:p>
            <a:pPr marL="342900" indent="-342900">
              <a:spcBef>
                <a:spcPts val="600"/>
              </a:spcBef>
              <a:spcAft>
                <a:spcPts val="600"/>
              </a:spcAft>
              <a:buFont typeface="Arial" panose="020B0604020202020204" pitchFamily="34" charset="0"/>
              <a:buChar char="•"/>
            </a:pPr>
            <a:r>
              <a:rPr lang="en-US" dirty="0">
                <a:latin typeface="Segoe UI (Body)"/>
                <a:cs typeface="Segoe Sans Display" pitchFamily="2" charset="0"/>
              </a:rPr>
              <a:t>Can be used by every </a:t>
            </a:r>
            <a:br>
              <a:rPr lang="en-US" dirty="0">
                <a:latin typeface="Segoe UI (Body)"/>
                <a:cs typeface="Segoe Sans Display" pitchFamily="2" charset="0"/>
              </a:rPr>
            </a:br>
            <a:r>
              <a:rPr lang="en-US" dirty="0">
                <a:latin typeface="Segoe UI (Body)"/>
                <a:cs typeface="Segoe Sans Display" pitchFamily="2" charset="0"/>
              </a:rPr>
              <a:t>visitor of the site</a:t>
            </a:r>
          </a:p>
          <a:p>
            <a:pPr>
              <a:spcBef>
                <a:spcPts val="600"/>
              </a:spcBef>
              <a:spcAft>
                <a:spcPts val="600"/>
              </a:spcAft>
            </a:pPr>
            <a:endParaRPr lang="en-US" sz="500" dirty="0">
              <a:latin typeface="Segoe UI (Body)"/>
              <a:cs typeface="Segoe Sans Display" pitchFamily="2" charset="0"/>
            </a:endParaRPr>
          </a:p>
          <a:p>
            <a:pPr>
              <a:spcBef>
                <a:spcPts val="600"/>
              </a:spcBef>
              <a:spcAft>
                <a:spcPts val="600"/>
              </a:spcAft>
            </a:pPr>
            <a:r>
              <a:rPr lang="en-US" dirty="0">
                <a:latin typeface="Segoe UI (Body)"/>
                <a:cs typeface="Segoe Sans Display" pitchFamily="2" charset="0"/>
              </a:rPr>
              <a:t>Highlight helpful agents with editorial cards</a:t>
            </a:r>
          </a:p>
          <a:p>
            <a:endParaRPr lang="en-US" dirty="0">
              <a:latin typeface="Segoe UI (Body)"/>
            </a:endParaRPr>
          </a:p>
        </p:txBody>
      </p:sp>
      <p:pic>
        <p:nvPicPr>
          <p:cNvPr id="3" name="Picture 2">
            <a:extLst>
              <a:ext uri="{FF2B5EF4-FFF2-40B4-BE49-F238E27FC236}">
                <a16:creationId xmlns:a16="http://schemas.microsoft.com/office/drawing/2014/main" id="{0E236CAC-B529-06D0-676F-66B889DD48ED}"/>
              </a:ext>
            </a:extLst>
          </p:cNvPr>
          <p:cNvPicPr>
            <a:picLocks noChangeAspect="1"/>
          </p:cNvPicPr>
          <p:nvPr/>
        </p:nvPicPr>
        <p:blipFill>
          <a:blip r:embed="rId3"/>
          <a:stretch>
            <a:fillRect/>
          </a:stretch>
        </p:blipFill>
        <p:spPr>
          <a:xfrm>
            <a:off x="603191" y="1634406"/>
            <a:ext cx="6798148" cy="4042290"/>
          </a:xfrm>
          <a:prstGeom prst="rect">
            <a:avLst/>
          </a:prstGeom>
        </p:spPr>
      </p:pic>
    </p:spTree>
    <p:extLst>
      <p:ext uri="{BB962C8B-B14F-4D97-AF65-F5344CB8AC3E}">
        <p14:creationId xmlns:p14="http://schemas.microsoft.com/office/powerpoint/2010/main" val="6183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BA55ED-C065-2CBB-150E-43FA98FD5584}"/>
              </a:ext>
            </a:extLst>
          </p:cNvPr>
          <p:cNvSpPr>
            <a:spLocks noGrp="1"/>
          </p:cNvSpPr>
          <p:nvPr>
            <p:ph type="title"/>
          </p:nvPr>
        </p:nvSpPr>
        <p:spPr>
          <a:xfrm>
            <a:off x="1413164" y="457200"/>
            <a:ext cx="10129262" cy="1107996"/>
          </a:xfrm>
        </p:spPr>
        <p:txBody>
          <a:bodyPr>
            <a:normAutofit/>
          </a:bodyPr>
          <a:lstStyle/>
          <a:p>
            <a:pPr algn="l"/>
            <a:r>
              <a:rPr lang="en-US" dirty="0"/>
              <a:t>Teams</a:t>
            </a:r>
          </a:p>
        </p:txBody>
      </p:sp>
      <p:sp>
        <p:nvSpPr>
          <p:cNvPr id="9" name="TextBox 8">
            <a:extLst>
              <a:ext uri="{FF2B5EF4-FFF2-40B4-BE49-F238E27FC236}">
                <a16:creationId xmlns:a16="http://schemas.microsoft.com/office/drawing/2014/main" id="{6A7D2FD5-40F3-7418-34FD-23F3974DC578}"/>
              </a:ext>
            </a:extLst>
          </p:cNvPr>
          <p:cNvSpPr txBox="1"/>
          <p:nvPr/>
        </p:nvSpPr>
        <p:spPr>
          <a:xfrm>
            <a:off x="393393" y="2030161"/>
            <a:ext cx="3743893" cy="436528"/>
          </a:xfrm>
          <a:prstGeom prst="rect">
            <a:avLst/>
          </a:prstGeom>
          <a:noFill/>
        </p:spPr>
        <p:txBody>
          <a:bodyPr wrap="square" lIns="0" tIns="0" rIns="0" bIns="0" rtlCol="0">
            <a:noAutofit/>
          </a:bodyPr>
          <a:lstStyle>
            <a:defPPr>
              <a:defRPr lang="en-US"/>
            </a:defPPr>
            <a:lvl1pPr>
              <a:lnSpc>
                <a:spcPct val="110000"/>
              </a:lnSpc>
              <a:spcBef>
                <a:spcPts val="2400"/>
              </a:spcBef>
              <a:defRPr sz="2000"/>
            </a:lvl1pPr>
          </a:lstStyle>
          <a:p>
            <a:pPr algn="ctr"/>
            <a:r>
              <a:rPr lang="en-US">
                <a:latin typeface="Segoe UI" panose="020B0502040204020203" pitchFamily="34" charset="0"/>
                <a:cs typeface="Segoe UI" panose="020B0502040204020203" pitchFamily="34" charset="0"/>
              </a:rPr>
              <a:t>Chat</a:t>
            </a:r>
          </a:p>
        </p:txBody>
      </p:sp>
      <p:pic>
        <p:nvPicPr>
          <p:cNvPr id="3" name="Picture 2">
            <a:extLst>
              <a:ext uri="{FF2B5EF4-FFF2-40B4-BE49-F238E27FC236}">
                <a16:creationId xmlns:a16="http://schemas.microsoft.com/office/drawing/2014/main" id="{7DA7DAC2-2DF9-C1F8-FA10-659F5EA73FEA}"/>
              </a:ext>
            </a:extLst>
          </p:cNvPr>
          <p:cNvPicPr>
            <a:picLocks noChangeAspect="1"/>
          </p:cNvPicPr>
          <p:nvPr/>
        </p:nvPicPr>
        <p:blipFill>
          <a:blip r:embed="rId3"/>
          <a:stretch>
            <a:fillRect/>
          </a:stretch>
        </p:blipFill>
        <p:spPr>
          <a:xfrm>
            <a:off x="438387" y="2497873"/>
            <a:ext cx="3743893" cy="2225286"/>
          </a:xfrm>
          <a:prstGeom prst="rect">
            <a:avLst/>
          </a:prstGeom>
        </p:spPr>
      </p:pic>
      <p:sp>
        <p:nvSpPr>
          <p:cNvPr id="16" name="TextBox 15">
            <a:extLst>
              <a:ext uri="{FF2B5EF4-FFF2-40B4-BE49-F238E27FC236}">
                <a16:creationId xmlns:a16="http://schemas.microsoft.com/office/drawing/2014/main" id="{CA47ABC4-B6B9-EA3C-FCFD-E10AA9741F6D}"/>
              </a:ext>
            </a:extLst>
          </p:cNvPr>
          <p:cNvSpPr txBox="1"/>
          <p:nvPr/>
        </p:nvSpPr>
        <p:spPr>
          <a:xfrm>
            <a:off x="4244507" y="2007502"/>
            <a:ext cx="3743893" cy="436528"/>
          </a:xfrm>
          <a:prstGeom prst="rect">
            <a:avLst/>
          </a:prstGeom>
          <a:noFill/>
        </p:spPr>
        <p:txBody>
          <a:bodyPr wrap="square" lIns="0" tIns="0" rIns="0" bIns="0" rtlCol="0">
            <a:noAutofit/>
          </a:bodyPr>
          <a:lstStyle>
            <a:defPPr>
              <a:defRPr lang="en-US"/>
            </a:defPPr>
            <a:lvl1pPr>
              <a:lnSpc>
                <a:spcPct val="110000"/>
              </a:lnSpc>
              <a:spcBef>
                <a:spcPts val="2400"/>
              </a:spcBef>
              <a:defRPr sz="2000"/>
            </a:lvl1pPr>
          </a:lstStyle>
          <a:p>
            <a:pPr algn="ctr"/>
            <a:r>
              <a:rPr lang="en-US">
                <a:latin typeface="Segoe UI" panose="020B0502040204020203" pitchFamily="34" charset="0"/>
                <a:cs typeface="Segoe UI" panose="020B0502040204020203" pitchFamily="34" charset="0"/>
              </a:rPr>
              <a:t>Meeting</a:t>
            </a:r>
          </a:p>
        </p:txBody>
      </p:sp>
      <p:pic>
        <p:nvPicPr>
          <p:cNvPr id="15" name="Picture 14">
            <a:extLst>
              <a:ext uri="{FF2B5EF4-FFF2-40B4-BE49-F238E27FC236}">
                <a16:creationId xmlns:a16="http://schemas.microsoft.com/office/drawing/2014/main" id="{290A38A4-DF89-838C-2CED-8C5B277159D2}"/>
              </a:ext>
            </a:extLst>
          </p:cNvPr>
          <p:cNvPicPr>
            <a:picLocks noChangeAspect="1"/>
          </p:cNvPicPr>
          <p:nvPr/>
        </p:nvPicPr>
        <p:blipFill>
          <a:blip r:embed="rId4"/>
          <a:stretch>
            <a:fillRect/>
          </a:stretch>
        </p:blipFill>
        <p:spPr>
          <a:xfrm>
            <a:off x="4249712" y="2501493"/>
            <a:ext cx="3743893" cy="2218046"/>
          </a:xfrm>
          <a:prstGeom prst="rect">
            <a:avLst/>
          </a:prstGeom>
        </p:spPr>
      </p:pic>
      <p:pic>
        <p:nvPicPr>
          <p:cNvPr id="10" name="Picture 9">
            <a:extLst>
              <a:ext uri="{FF2B5EF4-FFF2-40B4-BE49-F238E27FC236}">
                <a16:creationId xmlns:a16="http://schemas.microsoft.com/office/drawing/2014/main" id="{2F631E1A-661B-EBD2-C074-8893D37C1CAB}"/>
              </a:ext>
            </a:extLst>
          </p:cNvPr>
          <p:cNvPicPr>
            <a:picLocks noChangeAspect="1"/>
          </p:cNvPicPr>
          <p:nvPr/>
        </p:nvPicPr>
        <p:blipFill>
          <a:blip r:embed="rId5"/>
          <a:stretch>
            <a:fillRect/>
          </a:stretch>
        </p:blipFill>
        <p:spPr>
          <a:xfrm>
            <a:off x="8062209" y="2501492"/>
            <a:ext cx="3743893" cy="2221949"/>
          </a:xfrm>
          <a:prstGeom prst="rect">
            <a:avLst/>
          </a:prstGeom>
        </p:spPr>
      </p:pic>
      <p:sp>
        <p:nvSpPr>
          <p:cNvPr id="11" name="TextBox 10">
            <a:extLst>
              <a:ext uri="{FF2B5EF4-FFF2-40B4-BE49-F238E27FC236}">
                <a16:creationId xmlns:a16="http://schemas.microsoft.com/office/drawing/2014/main" id="{3CBB3727-C110-4768-291A-3B27DB292D10}"/>
              </a:ext>
            </a:extLst>
          </p:cNvPr>
          <p:cNvSpPr txBox="1"/>
          <p:nvPr/>
        </p:nvSpPr>
        <p:spPr>
          <a:xfrm>
            <a:off x="8078341" y="2064964"/>
            <a:ext cx="3743893" cy="436528"/>
          </a:xfrm>
          <a:prstGeom prst="rect">
            <a:avLst/>
          </a:prstGeom>
          <a:noFill/>
        </p:spPr>
        <p:txBody>
          <a:bodyPr wrap="square" lIns="0" tIns="0" rIns="0" bIns="0" rtlCol="0">
            <a:noAutofit/>
          </a:bodyPr>
          <a:lstStyle>
            <a:defPPr>
              <a:defRPr lang="en-US"/>
            </a:defPPr>
            <a:lvl1pPr>
              <a:lnSpc>
                <a:spcPct val="110000"/>
              </a:lnSpc>
              <a:spcBef>
                <a:spcPts val="2400"/>
              </a:spcBef>
              <a:defRPr sz="2000"/>
            </a:lvl1pPr>
          </a:lstStyle>
          <a:p>
            <a:pPr algn="ctr"/>
            <a:r>
              <a:rPr lang="en-US">
                <a:latin typeface="Segoe UI" panose="020B0502040204020203" pitchFamily="34" charset="0"/>
                <a:cs typeface="Segoe UI" panose="020B0502040204020203" pitchFamily="34" charset="0"/>
              </a:rPr>
              <a:t>Channel</a:t>
            </a:r>
          </a:p>
        </p:txBody>
      </p:sp>
      <p:sp>
        <p:nvSpPr>
          <p:cNvPr id="12" name="Rectangle: Rounded Corners 11">
            <a:extLst>
              <a:ext uri="{FF2B5EF4-FFF2-40B4-BE49-F238E27FC236}">
                <a16:creationId xmlns:a16="http://schemas.microsoft.com/office/drawing/2014/main" id="{3A047268-5A58-9C91-521A-09163BFAA1B9}"/>
              </a:ext>
              <a:ext uri="{C183D7F6-B498-43B3-948B-1728B52AA6E4}">
                <adec:decorative xmlns:adec="http://schemas.microsoft.com/office/drawing/2017/decorative" val="1"/>
              </a:ext>
            </a:extLst>
          </p:cNvPr>
          <p:cNvSpPr/>
          <p:nvPr/>
        </p:nvSpPr>
        <p:spPr bwMode="auto">
          <a:xfrm>
            <a:off x="8078341" y="4904834"/>
            <a:ext cx="3743893" cy="40393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R="0" lvl="0" indent="0" algn="ctr" fontAlgn="base">
              <a:lnSpc>
                <a:spcPct val="110000"/>
              </a:lnSpc>
              <a:spcBef>
                <a:spcPts val="1200"/>
              </a:spcBef>
              <a:spcAft>
                <a:spcPct val="0"/>
              </a:spcAft>
              <a:buClrTx/>
              <a:buSzTx/>
              <a:buFontTx/>
              <a:buNone/>
              <a:tabLst/>
              <a:defRPr/>
            </a:pPr>
            <a:r>
              <a:rPr lang="en-US" sz="1200" kern="0">
                <a:solidFill>
                  <a:schemeClr val="bg1"/>
                </a:solidFill>
                <a:latin typeface="Segoe UI" panose="020B0502040204020203" pitchFamily="34" charset="0"/>
                <a:cs typeface="Segoe UI" panose="020B0502040204020203" pitchFamily="34" charset="0"/>
              </a:rPr>
              <a:t>Coming soon!</a:t>
            </a:r>
          </a:p>
        </p:txBody>
      </p:sp>
      <p:sp>
        <p:nvSpPr>
          <p:cNvPr id="13" name="TextBox 12">
            <a:extLst>
              <a:ext uri="{FF2B5EF4-FFF2-40B4-BE49-F238E27FC236}">
                <a16:creationId xmlns:a16="http://schemas.microsoft.com/office/drawing/2014/main" id="{EE9BB09A-4DC4-7E14-93C2-7058993CCD9E}"/>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95464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262F-AA94-BAD2-76DE-86B5F3536DDE}"/>
              </a:ext>
            </a:extLst>
          </p:cNvPr>
          <p:cNvSpPr>
            <a:spLocks noGrp="1"/>
          </p:cNvSpPr>
          <p:nvPr>
            <p:ph type="title"/>
          </p:nvPr>
        </p:nvSpPr>
        <p:spPr>
          <a:xfrm>
            <a:off x="990931" y="730094"/>
            <a:ext cx="11018520" cy="553998"/>
          </a:xfrm>
        </p:spPr>
        <p:txBody>
          <a:bodyPr>
            <a:noAutofit/>
          </a:bodyPr>
          <a:lstStyle/>
          <a:p>
            <a:r>
              <a:rPr lang="en-US" dirty="0"/>
              <a:t>Teams - Collaborate without oversharing</a:t>
            </a:r>
          </a:p>
        </p:txBody>
      </p:sp>
      <p:sp>
        <p:nvSpPr>
          <p:cNvPr id="8" name="TextBox 7">
            <a:extLst>
              <a:ext uri="{FF2B5EF4-FFF2-40B4-BE49-F238E27FC236}">
                <a16:creationId xmlns:a16="http://schemas.microsoft.com/office/drawing/2014/main" id="{5B61A8D3-AF7D-54E8-E4BB-16CCC6285949}"/>
              </a:ext>
            </a:extLst>
          </p:cNvPr>
          <p:cNvSpPr txBox="1"/>
          <p:nvPr/>
        </p:nvSpPr>
        <p:spPr>
          <a:xfrm>
            <a:off x="588263" y="1371601"/>
            <a:ext cx="4265500" cy="4891087"/>
          </a:xfrm>
          <a:prstGeom prst="rect">
            <a:avLst/>
          </a:prstGeom>
          <a:noFill/>
        </p:spPr>
        <p:txBody>
          <a:bodyPr wrap="square" lIns="0" tIns="0" rIns="0" bIns="0" rtlCol="0" anchor="ctr">
            <a:noAutofit/>
          </a:bodyPr>
          <a:lstStyle>
            <a:defPPr>
              <a:defRPr lang="en-US"/>
            </a:defPPr>
            <a:lvl1pPr>
              <a:lnSpc>
                <a:spcPct val="110000"/>
              </a:lnSpc>
              <a:spcBef>
                <a:spcPts val="2400"/>
              </a:spcBef>
              <a:defRPr sz="2000"/>
            </a:lvl1pPr>
          </a:lstStyle>
          <a:p>
            <a:pPr>
              <a:spcBef>
                <a:spcPts val="1800"/>
              </a:spcBef>
            </a:pPr>
            <a:r>
              <a:rPr lang="en-US">
                <a:latin typeface="Segoe UI (Body)"/>
              </a:rPr>
              <a:t>Users only have access </a:t>
            </a:r>
            <a:br>
              <a:rPr lang="en-US">
                <a:latin typeface="Segoe UI (Body)"/>
              </a:rPr>
            </a:br>
            <a:r>
              <a:rPr lang="en-US">
                <a:latin typeface="Segoe UI (Body)"/>
              </a:rPr>
              <a:t>to the content they are already</a:t>
            </a:r>
            <a:br>
              <a:rPr lang="en-US">
                <a:latin typeface="Segoe UI (Body)"/>
              </a:rPr>
            </a:br>
            <a:r>
              <a:rPr lang="en-US">
                <a:latin typeface="Segoe UI (Body)"/>
              </a:rPr>
              <a:t>authorized to view or edit. </a:t>
            </a:r>
            <a:endParaRPr lang="en-US">
              <a:latin typeface="Segoe UI (Body)"/>
              <a:cs typeface="Segoe UI"/>
            </a:endParaRPr>
          </a:p>
          <a:p>
            <a:pPr>
              <a:spcBef>
                <a:spcPts val="1800"/>
              </a:spcBef>
            </a:pPr>
            <a:r>
              <a:rPr lang="en-US">
                <a:latin typeface="Segoe UI (Body)"/>
                <a:cs typeface="Segoe UI"/>
              </a:rPr>
              <a:t>The agent responds with the permissions of the requestor.</a:t>
            </a:r>
          </a:p>
          <a:p>
            <a:pPr>
              <a:spcBef>
                <a:spcPts val="1800"/>
              </a:spcBef>
            </a:pPr>
            <a:r>
              <a:rPr lang="en-US">
                <a:latin typeface="Segoe UI (Body)"/>
              </a:rPr>
              <a:t>Even in a group context, the agent will explicitly require the requestor to share a response if some of the users in the chat do not have access to the knowledge sources used. </a:t>
            </a:r>
            <a:endParaRPr lang="en-US">
              <a:latin typeface="Segoe UI (Body)"/>
              <a:cs typeface="Segoe UI"/>
            </a:endParaRPr>
          </a:p>
        </p:txBody>
      </p:sp>
      <p:pic>
        <p:nvPicPr>
          <p:cNvPr id="12" name="Picture 11">
            <a:extLst>
              <a:ext uri="{FF2B5EF4-FFF2-40B4-BE49-F238E27FC236}">
                <a16:creationId xmlns:a16="http://schemas.microsoft.com/office/drawing/2014/main" id="{46731847-9A36-558C-F320-EDF550695115}"/>
              </a:ext>
            </a:extLst>
          </p:cNvPr>
          <p:cNvPicPr>
            <a:picLocks noChangeAspect="1"/>
          </p:cNvPicPr>
          <p:nvPr/>
        </p:nvPicPr>
        <p:blipFill>
          <a:blip r:embed="rId3"/>
          <a:stretch>
            <a:fillRect/>
          </a:stretch>
        </p:blipFill>
        <p:spPr>
          <a:xfrm>
            <a:off x="4853763" y="1434965"/>
            <a:ext cx="8131074" cy="4827723"/>
          </a:xfrm>
          <a:prstGeom prst="rect">
            <a:avLst/>
          </a:prstGeom>
        </p:spPr>
      </p:pic>
      <p:sp>
        <p:nvSpPr>
          <p:cNvPr id="13" name="TextBox 12">
            <a:extLst>
              <a:ext uri="{FF2B5EF4-FFF2-40B4-BE49-F238E27FC236}">
                <a16:creationId xmlns:a16="http://schemas.microsoft.com/office/drawing/2014/main" id="{748CF3DC-7207-FC58-6F14-357CF4641CF5}"/>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2</a:t>
            </a:r>
          </a:p>
        </p:txBody>
      </p:sp>
      <p:sp>
        <p:nvSpPr>
          <p:cNvPr id="9" name="TextBox 8">
            <a:extLst>
              <a:ext uri="{FF2B5EF4-FFF2-40B4-BE49-F238E27FC236}">
                <a16:creationId xmlns:a16="http://schemas.microsoft.com/office/drawing/2014/main" id="{6454DBC8-8A64-EED9-D491-AAC0A7D56530}"/>
              </a:ext>
              <a:ext uri="{C183D7F6-B498-43B3-948B-1728B52AA6E4}">
                <adec:decorative xmlns:adec="http://schemas.microsoft.com/office/drawing/2017/decorative" val="1"/>
              </a:ext>
            </a:extLst>
          </p:cNvPr>
          <p:cNvSpPr txBox="1"/>
          <p:nvPr/>
        </p:nvSpPr>
        <p:spPr>
          <a:xfrm>
            <a:off x="6881282" y="2553448"/>
            <a:ext cx="3071101" cy="328899"/>
          </a:xfrm>
          <a:prstGeom prst="roundRect">
            <a:avLst>
              <a:gd name="adj" fmla="val 24555"/>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t">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E2F2E"/>
              </a:solidFill>
              <a:effectLst/>
              <a:uLnTx/>
              <a:uFillTx/>
              <a:latin typeface="Segoe UI"/>
              <a:ea typeface="+mn-ea"/>
              <a:cs typeface="+mn-cs"/>
            </a:endParaRPr>
          </a:p>
        </p:txBody>
      </p:sp>
    </p:spTree>
    <p:extLst>
      <p:ext uri="{BB962C8B-B14F-4D97-AF65-F5344CB8AC3E}">
        <p14:creationId xmlns:p14="http://schemas.microsoft.com/office/powerpoint/2010/main" val="37928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552B-9B30-27DC-BAC3-F35EBAF3036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DEE07-7D3A-C80C-F439-9BFE71E3AEAC}"/>
              </a:ext>
            </a:extLst>
          </p:cNvPr>
          <p:cNvSpPr>
            <a:spLocks noGrp="1"/>
          </p:cNvSpPr>
          <p:nvPr>
            <p:ph type="title"/>
          </p:nvPr>
        </p:nvSpPr>
        <p:spPr>
          <a:xfrm>
            <a:off x="1413164" y="457200"/>
            <a:ext cx="10129262" cy="1107996"/>
          </a:xfrm>
        </p:spPr>
        <p:txBody>
          <a:bodyPr>
            <a:normAutofit/>
          </a:bodyPr>
          <a:lstStyle/>
          <a:p>
            <a:pPr algn="l"/>
            <a:r>
              <a:rPr lang="en-US"/>
              <a:t>OneDrive</a:t>
            </a:r>
          </a:p>
        </p:txBody>
      </p:sp>
      <p:sp>
        <p:nvSpPr>
          <p:cNvPr id="13" name="TextBox 12">
            <a:extLst>
              <a:ext uri="{FF2B5EF4-FFF2-40B4-BE49-F238E27FC236}">
                <a16:creationId xmlns:a16="http://schemas.microsoft.com/office/drawing/2014/main" id="{681EBF84-4FA6-1D82-CFE9-BD8BD7ED127E}"/>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3</a:t>
            </a:r>
          </a:p>
        </p:txBody>
      </p:sp>
      <p:sp>
        <p:nvSpPr>
          <p:cNvPr id="6" name="TextBox 5">
            <a:extLst>
              <a:ext uri="{FF2B5EF4-FFF2-40B4-BE49-F238E27FC236}">
                <a16:creationId xmlns:a16="http://schemas.microsoft.com/office/drawing/2014/main" id="{E3442469-EDB0-8221-3363-370D9286D943}"/>
              </a:ext>
            </a:extLst>
          </p:cNvPr>
          <p:cNvSpPr txBox="1"/>
          <p:nvPr/>
        </p:nvSpPr>
        <p:spPr>
          <a:xfrm>
            <a:off x="7609156" y="2362074"/>
            <a:ext cx="4030708" cy="989117"/>
          </a:xfrm>
          <a:prstGeom prst="rect">
            <a:avLst/>
          </a:prstGeom>
          <a:noFill/>
        </p:spPr>
        <p:txBody>
          <a:bodyPr wrap="square" lIns="0" tIns="0" rIns="0" bIns="0" rtlCol="0">
            <a:noAutofit/>
          </a:bodyPr>
          <a:lstStyle>
            <a:defPPr>
              <a:defRPr lang="en-US"/>
            </a:defPPr>
            <a:lvl1pPr>
              <a:lnSpc>
                <a:spcPct val="110000"/>
              </a:lnSpc>
              <a:spcBef>
                <a:spcPts val="2400"/>
              </a:spcBef>
              <a:defRPr sz="2000"/>
            </a:lvl1pPr>
          </a:lstStyle>
          <a:p>
            <a:r>
              <a:rPr lang="en-US">
                <a:latin typeface="Segoe UI (Body)"/>
              </a:rPr>
              <a:t>Start a conversation </a:t>
            </a:r>
            <a:r>
              <a:rPr kumimoji="0" lang="en-US" sz="2000" b="0" i="0" u="none" strike="noStrike" kern="1200" cap="none" spc="0" normalizeH="0" baseline="0" noProof="0">
                <a:ln>
                  <a:noFill/>
                </a:ln>
                <a:effectLst/>
                <a:uLnTx/>
                <a:uFillTx/>
                <a:latin typeface="Segoe UI (Body)"/>
                <a:ea typeface="Calibri" panose="020F0502020204030204" pitchFamily="34" charset="0"/>
              </a:rPr>
              <a:t>to retrieve information </a:t>
            </a:r>
            <a:r>
              <a:rPr lang="en-US">
                <a:latin typeface="Segoe UI (Body)"/>
                <a:ea typeface="Calibri" panose="020F0502020204030204" pitchFamily="34" charset="0"/>
              </a:rPr>
              <a:t>to discover something new, make better decisions, build on the experience of others</a:t>
            </a:r>
            <a:endParaRPr lang="en-US">
              <a:latin typeface="Segoe UI (Body)"/>
            </a:endParaRPr>
          </a:p>
        </p:txBody>
      </p:sp>
      <p:pic>
        <p:nvPicPr>
          <p:cNvPr id="4" name="Picture 3">
            <a:extLst>
              <a:ext uri="{FF2B5EF4-FFF2-40B4-BE49-F238E27FC236}">
                <a16:creationId xmlns:a16="http://schemas.microsoft.com/office/drawing/2014/main" id="{C3254FCE-A24D-DBB3-B9D2-B6626633C95C}"/>
              </a:ext>
            </a:extLst>
          </p:cNvPr>
          <p:cNvPicPr>
            <a:picLocks noChangeAspect="1"/>
          </p:cNvPicPr>
          <p:nvPr/>
        </p:nvPicPr>
        <p:blipFill>
          <a:blip r:embed="rId3"/>
          <a:stretch>
            <a:fillRect/>
          </a:stretch>
        </p:blipFill>
        <p:spPr>
          <a:xfrm>
            <a:off x="518806" y="1730407"/>
            <a:ext cx="6925669" cy="4127054"/>
          </a:xfrm>
          <a:prstGeom prst="rect">
            <a:avLst/>
          </a:prstGeom>
        </p:spPr>
      </p:pic>
    </p:spTree>
    <p:extLst>
      <p:ext uri="{BB962C8B-B14F-4D97-AF65-F5344CB8AC3E}">
        <p14:creationId xmlns:p14="http://schemas.microsoft.com/office/powerpoint/2010/main" val="16013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D390-CCF8-6370-CA31-F1F206C482B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E3B37D2-6DEE-F9B3-37DE-69055936FD18}"/>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4</a:t>
            </a:r>
          </a:p>
        </p:txBody>
      </p:sp>
      <p:sp>
        <p:nvSpPr>
          <p:cNvPr id="5" name="Title 1">
            <a:extLst>
              <a:ext uri="{FF2B5EF4-FFF2-40B4-BE49-F238E27FC236}">
                <a16:creationId xmlns:a16="http://schemas.microsoft.com/office/drawing/2014/main" id="{69A747D3-22DA-BFAB-FD08-88255F228DAD}"/>
              </a:ext>
            </a:extLst>
          </p:cNvPr>
          <p:cNvSpPr>
            <a:spLocks noGrp="1"/>
          </p:cNvSpPr>
          <p:nvPr>
            <p:ph type="title"/>
          </p:nvPr>
        </p:nvSpPr>
        <p:spPr>
          <a:xfrm>
            <a:off x="1413164" y="457200"/>
            <a:ext cx="10129262" cy="1107996"/>
          </a:xfrm>
        </p:spPr>
        <p:txBody>
          <a:bodyPr>
            <a:normAutofit/>
          </a:bodyPr>
          <a:lstStyle/>
          <a:p>
            <a:pPr algn="l"/>
            <a:r>
              <a:rPr lang="en-US" dirty="0"/>
              <a:t>Microsoft 365 Copilot Chat</a:t>
            </a:r>
          </a:p>
        </p:txBody>
      </p:sp>
      <p:sp>
        <p:nvSpPr>
          <p:cNvPr id="12" name="Rectangle: Rounded Corners 11">
            <a:extLst>
              <a:ext uri="{FF2B5EF4-FFF2-40B4-BE49-F238E27FC236}">
                <a16:creationId xmlns:a16="http://schemas.microsoft.com/office/drawing/2014/main" id="{10BCDFCA-3B00-F42A-C611-D8B11C9D9ECE}"/>
              </a:ext>
              <a:ext uri="{C183D7F6-B498-43B3-948B-1728B52AA6E4}">
                <adec:decorative xmlns:adec="http://schemas.microsoft.com/office/drawing/2017/decorative" val="1"/>
              </a:ext>
            </a:extLst>
          </p:cNvPr>
          <p:cNvSpPr/>
          <p:nvPr/>
        </p:nvSpPr>
        <p:spPr bwMode="auto">
          <a:xfrm>
            <a:off x="1797462" y="5845526"/>
            <a:ext cx="3743893" cy="40393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R="0" lvl="0" indent="0" algn="ctr" fontAlgn="base">
              <a:lnSpc>
                <a:spcPct val="110000"/>
              </a:lnSpc>
              <a:spcBef>
                <a:spcPts val="1200"/>
              </a:spcBef>
              <a:spcAft>
                <a:spcPct val="0"/>
              </a:spcAft>
              <a:buClrTx/>
              <a:buSzTx/>
              <a:buFontTx/>
              <a:buNone/>
              <a:tabLst/>
              <a:defRPr/>
            </a:pPr>
            <a:r>
              <a:rPr lang="en-US" sz="1200" kern="0">
                <a:solidFill>
                  <a:schemeClr val="bg1"/>
                </a:solidFill>
                <a:latin typeface="Segoe UI" panose="020B0502040204020203" pitchFamily="34" charset="0"/>
                <a:cs typeface="Segoe UI" panose="020B0502040204020203" pitchFamily="34" charset="0"/>
              </a:rPr>
              <a:t>Coming soon!</a:t>
            </a:r>
          </a:p>
        </p:txBody>
      </p:sp>
      <p:pic>
        <p:nvPicPr>
          <p:cNvPr id="3" name="Picture 2">
            <a:extLst>
              <a:ext uri="{FF2B5EF4-FFF2-40B4-BE49-F238E27FC236}">
                <a16:creationId xmlns:a16="http://schemas.microsoft.com/office/drawing/2014/main" id="{4D1E2DC2-2B49-A1FE-08B2-7181B9B006DE}"/>
              </a:ext>
            </a:extLst>
          </p:cNvPr>
          <p:cNvPicPr>
            <a:picLocks noChangeAspect="1"/>
          </p:cNvPicPr>
          <p:nvPr/>
        </p:nvPicPr>
        <p:blipFill>
          <a:blip r:embed="rId3"/>
          <a:stretch>
            <a:fillRect/>
          </a:stretch>
        </p:blipFill>
        <p:spPr>
          <a:xfrm>
            <a:off x="609000" y="1730407"/>
            <a:ext cx="6432781" cy="3949908"/>
          </a:xfrm>
          <a:prstGeom prst="rect">
            <a:avLst/>
          </a:prstGeom>
        </p:spPr>
      </p:pic>
      <p:sp>
        <p:nvSpPr>
          <p:cNvPr id="6" name="TextBox 5">
            <a:extLst>
              <a:ext uri="{FF2B5EF4-FFF2-40B4-BE49-F238E27FC236}">
                <a16:creationId xmlns:a16="http://schemas.microsoft.com/office/drawing/2014/main" id="{4E671C0B-E989-5DCE-AE44-12B0603654B4}"/>
              </a:ext>
            </a:extLst>
          </p:cNvPr>
          <p:cNvSpPr txBox="1"/>
          <p:nvPr/>
        </p:nvSpPr>
        <p:spPr>
          <a:xfrm>
            <a:off x="7609156" y="2362074"/>
            <a:ext cx="4030708" cy="989117"/>
          </a:xfrm>
          <a:prstGeom prst="rect">
            <a:avLst/>
          </a:prstGeom>
          <a:noFill/>
        </p:spPr>
        <p:txBody>
          <a:bodyPr wrap="square" lIns="0" tIns="0" rIns="0" bIns="0" rtlCol="0">
            <a:noAutofit/>
          </a:bodyPr>
          <a:lstStyle>
            <a:defPPr>
              <a:defRPr lang="en-US"/>
            </a:defPPr>
            <a:lvl1pPr>
              <a:lnSpc>
                <a:spcPct val="110000"/>
              </a:lnSpc>
              <a:spcBef>
                <a:spcPts val="2400"/>
              </a:spcBef>
              <a:defRPr sz="2000"/>
            </a:lvl1pPr>
          </a:lstStyle>
          <a:p>
            <a:r>
              <a:rPr lang="en-US">
                <a:latin typeface="Segoe UI (Body)"/>
              </a:rPr>
              <a:t>Appears in your most recently used list of agents, so you can continue using SharePoint agents in Copilot Chat.</a:t>
            </a:r>
          </a:p>
        </p:txBody>
      </p:sp>
    </p:spTree>
    <p:extLst>
      <p:ext uri="{BB962C8B-B14F-4D97-AF65-F5344CB8AC3E}">
        <p14:creationId xmlns:p14="http://schemas.microsoft.com/office/powerpoint/2010/main" val="278836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8678-973E-9748-A0E3-80735DA9735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E41EF58-0A11-04D5-ADB8-7E9240153ECF}"/>
              </a:ext>
            </a:extLst>
          </p:cNvPr>
          <p:cNvSpPr txBox="1">
            <a:spLocks/>
          </p:cNvSpPr>
          <p:nvPr/>
        </p:nvSpPr>
        <p:spPr>
          <a:xfrm>
            <a:off x="758597" y="3503833"/>
            <a:ext cx="8193024" cy="7478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atin typeface="Segoe UI"/>
                <a:cs typeface="Segoe UI"/>
              </a:rPr>
              <a:t>Agent creation</a:t>
            </a:r>
            <a:endParaRPr kumimoji="0" lang="en-US" sz="5400" b="1"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229010552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F80B12-77DC-FE28-69FB-17685DCD0E3F}"/>
              </a:ext>
            </a:extLst>
          </p:cNvPr>
          <p:cNvSpPr>
            <a:spLocks noGrp="1"/>
          </p:cNvSpPr>
          <p:nvPr>
            <p:ph type="title"/>
          </p:nvPr>
        </p:nvSpPr>
        <p:spPr>
          <a:xfrm>
            <a:off x="1238655" y="457200"/>
            <a:ext cx="10086414" cy="1107996"/>
          </a:xfrm>
        </p:spPr>
        <p:txBody>
          <a:bodyPr>
            <a:normAutofit/>
          </a:bodyPr>
          <a:lstStyle/>
          <a:p>
            <a:pPr algn="l">
              <a:spcAft>
                <a:spcPts val="1200"/>
              </a:spcAft>
            </a:pPr>
            <a:r>
              <a:rPr lang="en-US" b="1"/>
              <a:t>Create an agent on your content</a:t>
            </a:r>
            <a:endParaRPr lang="en-US">
              <a:highlight>
                <a:srgbClr val="FFFF00"/>
              </a:highlight>
            </a:endParaRPr>
          </a:p>
        </p:txBody>
      </p:sp>
      <p:sp>
        <p:nvSpPr>
          <p:cNvPr id="6" name="TextBox 5">
            <a:extLst>
              <a:ext uri="{FF2B5EF4-FFF2-40B4-BE49-F238E27FC236}">
                <a16:creationId xmlns:a16="http://schemas.microsoft.com/office/drawing/2014/main" id="{7B435133-64E3-D9A6-D3FC-79B9DE98F1CA}"/>
              </a:ext>
            </a:extLst>
          </p:cNvPr>
          <p:cNvSpPr txBox="1"/>
          <p:nvPr/>
        </p:nvSpPr>
        <p:spPr>
          <a:xfrm>
            <a:off x="588263" y="1984443"/>
            <a:ext cx="4465000" cy="4278244"/>
          </a:xfrm>
          <a:prstGeom prst="rect">
            <a:avLst/>
          </a:prstGeom>
          <a:noFill/>
        </p:spPr>
        <p:txBody>
          <a:bodyPr wrap="square" lIns="0" tIns="0" rIns="0" bIns="0" rtlCol="0" anchor="ctr">
            <a:noAutofit/>
          </a:bodyPr>
          <a:lstStyle/>
          <a:p>
            <a:pPr>
              <a:lnSpc>
                <a:spcPct val="110000"/>
              </a:lnSpc>
              <a:spcBef>
                <a:spcPts val="2400"/>
              </a:spcBef>
            </a:pPr>
            <a:r>
              <a:rPr lang="en-US" sz="2000">
                <a:latin typeface="Segoe UI (Body)"/>
                <a:cs typeface="Segoe Sans Display" pitchFamily="2" charset="0"/>
              </a:rPr>
              <a:t>Select specific sites, files and folders you want the agent to leverage</a:t>
            </a:r>
          </a:p>
          <a:p>
            <a:pPr>
              <a:lnSpc>
                <a:spcPct val="110000"/>
              </a:lnSpc>
              <a:spcBef>
                <a:spcPts val="2400"/>
              </a:spcBef>
            </a:pPr>
            <a:r>
              <a:rPr lang="en-US" sz="2000">
                <a:latin typeface="Segoe UI (Body)"/>
                <a:cs typeface="Segoe Sans Display" pitchFamily="2" charset="0"/>
              </a:rPr>
              <a:t>The agent will primarily search and reason over those selections when responding</a:t>
            </a:r>
          </a:p>
          <a:p>
            <a:pPr>
              <a:lnSpc>
                <a:spcPct val="110000"/>
              </a:lnSpc>
              <a:spcBef>
                <a:spcPts val="2400"/>
              </a:spcBef>
            </a:pPr>
            <a:r>
              <a:rPr lang="en-US" sz="2000">
                <a:latin typeface="Segoe UI (Body)"/>
                <a:cs typeface="Segoe Sans Display" pitchFamily="2" charset="0"/>
              </a:rPr>
              <a:t>Begin using the agent right away or customize using the agent builder</a:t>
            </a:r>
          </a:p>
        </p:txBody>
      </p:sp>
      <p:pic>
        <p:nvPicPr>
          <p:cNvPr id="5" name="Picture 4" descr="Create agents from a document library">
            <a:extLst>
              <a:ext uri="{FF2B5EF4-FFF2-40B4-BE49-F238E27FC236}">
                <a16:creationId xmlns:a16="http://schemas.microsoft.com/office/drawing/2014/main" id="{4D25AB9C-C677-69CA-5003-135C974F936C}"/>
              </a:ext>
            </a:extLst>
          </p:cNvPr>
          <p:cNvPicPr>
            <a:picLocks noChangeAspect="1"/>
          </p:cNvPicPr>
          <p:nvPr/>
        </p:nvPicPr>
        <p:blipFill>
          <a:blip r:embed="rId3"/>
          <a:stretch>
            <a:fillRect/>
          </a:stretch>
        </p:blipFill>
        <p:spPr>
          <a:xfrm>
            <a:off x="5121130" y="1819232"/>
            <a:ext cx="6812794" cy="4382188"/>
          </a:xfrm>
          <a:prstGeom prst="rect">
            <a:avLst/>
          </a:prstGeom>
        </p:spPr>
      </p:pic>
      <p:sp>
        <p:nvSpPr>
          <p:cNvPr id="11" name="TextBox 10">
            <a:extLst>
              <a:ext uri="{FF2B5EF4-FFF2-40B4-BE49-F238E27FC236}">
                <a16:creationId xmlns:a16="http://schemas.microsoft.com/office/drawing/2014/main" id="{F5D008B1-C7EA-3150-CB8F-B258DF2619FE}"/>
              </a:ext>
              <a:ext uri="{C183D7F6-B498-43B3-948B-1728B52AA6E4}">
                <adec:decorative xmlns:adec="http://schemas.microsoft.com/office/drawing/2017/decorative" val="1"/>
              </a:ext>
            </a:extLst>
          </p:cNvPr>
          <p:cNvSpPr txBox="1"/>
          <p:nvPr/>
        </p:nvSpPr>
        <p:spPr>
          <a:xfrm>
            <a:off x="8958165" y="2599366"/>
            <a:ext cx="790851" cy="193108"/>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pic>
        <p:nvPicPr>
          <p:cNvPr id="8" name="Picture 7">
            <a:extLst>
              <a:ext uri="{FF2B5EF4-FFF2-40B4-BE49-F238E27FC236}">
                <a16:creationId xmlns:a16="http://schemas.microsoft.com/office/drawing/2014/main" id="{01370D18-AC24-209D-EC3C-2B7CF37848AA}"/>
              </a:ext>
            </a:extLst>
          </p:cNvPr>
          <p:cNvPicPr>
            <a:picLocks noChangeAspect="1"/>
          </p:cNvPicPr>
          <p:nvPr/>
        </p:nvPicPr>
        <p:blipFill>
          <a:blip r:embed="rId4"/>
          <a:stretch>
            <a:fillRect/>
          </a:stretch>
        </p:blipFill>
        <p:spPr>
          <a:xfrm>
            <a:off x="8706079" y="3728644"/>
            <a:ext cx="790851" cy="2410349"/>
          </a:xfrm>
          <a:prstGeom prst="rect">
            <a:avLst/>
          </a:prstGeom>
        </p:spPr>
      </p:pic>
      <p:sp>
        <p:nvSpPr>
          <p:cNvPr id="9" name="TextBox 8">
            <a:extLst>
              <a:ext uri="{FF2B5EF4-FFF2-40B4-BE49-F238E27FC236}">
                <a16:creationId xmlns:a16="http://schemas.microsoft.com/office/drawing/2014/main" id="{B7CD4D9A-DFC3-D382-9E6F-69934A78148F}"/>
              </a:ext>
              <a:ext uri="{C183D7F6-B498-43B3-948B-1728B52AA6E4}">
                <adec:decorative xmlns:adec="http://schemas.microsoft.com/office/drawing/2017/decorative" val="1"/>
              </a:ext>
            </a:extLst>
          </p:cNvPr>
          <p:cNvSpPr txBox="1"/>
          <p:nvPr/>
        </p:nvSpPr>
        <p:spPr>
          <a:xfrm>
            <a:off x="8706078" y="4674990"/>
            <a:ext cx="790851" cy="150813"/>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3" name="TextBox 12">
            <a:extLst>
              <a:ext uri="{FF2B5EF4-FFF2-40B4-BE49-F238E27FC236}">
                <a16:creationId xmlns:a16="http://schemas.microsoft.com/office/drawing/2014/main" id="{C79D73F4-B5E3-5EB5-5D9F-B6B3FFD49C0E}"/>
              </a:ext>
              <a:ext uri="{C183D7F6-B498-43B3-948B-1728B52AA6E4}">
                <adec:decorative xmlns:adec="http://schemas.microsoft.com/office/drawing/2017/decorative" val="1"/>
              </a:ext>
            </a:extLst>
          </p:cNvPr>
          <p:cNvSpPr txBox="1"/>
          <p:nvPr/>
        </p:nvSpPr>
        <p:spPr>
          <a:xfrm>
            <a:off x="5416031" y="2548772"/>
            <a:ext cx="679969" cy="285028"/>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4" name="TextBox 3">
            <a:extLst>
              <a:ext uri="{FF2B5EF4-FFF2-40B4-BE49-F238E27FC236}">
                <a16:creationId xmlns:a16="http://schemas.microsoft.com/office/drawing/2014/main" id="{2F48518C-BB62-8732-B8CA-11252694883F}"/>
              </a:ext>
            </a:extLst>
          </p:cNvPr>
          <p:cNvSpPr txBox="1"/>
          <p:nvPr/>
        </p:nvSpPr>
        <p:spPr>
          <a:xfrm>
            <a:off x="45395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1</a:t>
            </a:r>
          </a:p>
        </p:txBody>
      </p:sp>
    </p:spTree>
    <p:extLst>
      <p:ext uri="{BB962C8B-B14F-4D97-AF65-F5344CB8AC3E}">
        <p14:creationId xmlns:p14="http://schemas.microsoft.com/office/powerpoint/2010/main" val="99462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47F605-623D-50F9-946B-39AC8F9C7C88}"/>
              </a:ext>
            </a:extLst>
          </p:cNvPr>
          <p:cNvSpPr>
            <a:spLocks noGrp="1"/>
          </p:cNvSpPr>
          <p:nvPr>
            <p:ph type="title"/>
          </p:nvPr>
        </p:nvSpPr>
        <p:spPr>
          <a:xfrm>
            <a:off x="1348901" y="457200"/>
            <a:ext cx="9841256" cy="1107996"/>
          </a:xfrm>
        </p:spPr>
        <p:txBody>
          <a:bodyPr>
            <a:normAutofit/>
          </a:bodyPr>
          <a:lstStyle/>
          <a:p>
            <a:pPr algn="l"/>
            <a:r>
              <a:rPr lang="en-US"/>
              <a:t>Customize your agent’s identity</a:t>
            </a:r>
          </a:p>
        </p:txBody>
      </p:sp>
      <p:sp>
        <p:nvSpPr>
          <p:cNvPr id="3" name="TextBox 2">
            <a:extLst>
              <a:ext uri="{FF2B5EF4-FFF2-40B4-BE49-F238E27FC236}">
                <a16:creationId xmlns:a16="http://schemas.microsoft.com/office/drawing/2014/main" id="{D8DB2AF9-D1DC-063E-A9EF-10711968927F}"/>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2</a:t>
            </a:r>
          </a:p>
        </p:txBody>
      </p:sp>
      <p:sp>
        <p:nvSpPr>
          <p:cNvPr id="4" name="TextBox 3">
            <a:extLst>
              <a:ext uri="{FF2B5EF4-FFF2-40B4-BE49-F238E27FC236}">
                <a16:creationId xmlns:a16="http://schemas.microsoft.com/office/drawing/2014/main" id="{F7A12B55-C11B-2DA3-2787-B1E7C01899BD}"/>
              </a:ext>
            </a:extLst>
          </p:cNvPr>
          <p:cNvSpPr txBox="1"/>
          <p:nvPr/>
        </p:nvSpPr>
        <p:spPr>
          <a:xfrm>
            <a:off x="588263" y="1984443"/>
            <a:ext cx="4651394" cy="4278244"/>
          </a:xfrm>
          <a:prstGeom prst="rect">
            <a:avLst/>
          </a:prstGeom>
          <a:noFill/>
        </p:spPr>
        <p:txBody>
          <a:bodyPr wrap="square" lIns="0" tIns="0" rIns="0" bIns="0" rtlCol="0" anchor="ctr">
            <a:noAutofit/>
          </a:bodyPr>
          <a:lstStyle/>
          <a:p>
            <a:pPr>
              <a:lnSpc>
                <a:spcPct val="110000"/>
              </a:lnSpc>
              <a:spcBef>
                <a:spcPts val="2400"/>
              </a:spcBef>
            </a:pPr>
            <a:r>
              <a:rPr lang="en-US" sz="2000" dirty="0">
                <a:latin typeface="Segoe UI (Body)"/>
                <a:cs typeface="Segoe Sans Display" pitchFamily="2" charset="0"/>
              </a:rPr>
              <a:t>Customize your agent identity to help users easily recognize it.</a:t>
            </a:r>
          </a:p>
          <a:p>
            <a:pPr>
              <a:lnSpc>
                <a:spcPct val="110000"/>
              </a:lnSpc>
              <a:spcBef>
                <a:spcPts val="2400"/>
              </a:spcBef>
            </a:pPr>
            <a:r>
              <a:rPr lang="en-US" sz="2000" dirty="0">
                <a:latin typeface="Segoe UI (Body)"/>
                <a:cs typeface="Segoe Sans Display" pitchFamily="2" charset="0"/>
              </a:rPr>
              <a:t>Add additional SharePoint or OneDrive sources from anywhere on your tenant.</a:t>
            </a:r>
          </a:p>
        </p:txBody>
      </p:sp>
      <p:pic>
        <p:nvPicPr>
          <p:cNvPr id="11" name="Picture 10">
            <a:extLst>
              <a:ext uri="{FF2B5EF4-FFF2-40B4-BE49-F238E27FC236}">
                <a16:creationId xmlns:a16="http://schemas.microsoft.com/office/drawing/2014/main" id="{6BF27788-FFBF-C62B-87E5-F9CA40580E7C}"/>
              </a:ext>
            </a:extLst>
          </p:cNvPr>
          <p:cNvPicPr>
            <a:picLocks noChangeAspect="1"/>
          </p:cNvPicPr>
          <p:nvPr/>
        </p:nvPicPr>
        <p:blipFill>
          <a:blip r:embed="rId3"/>
          <a:srcRect l="691" t="676" r="691" b="1161"/>
          <a:stretch>
            <a:fillRect/>
          </a:stretch>
        </p:blipFill>
        <p:spPr>
          <a:xfrm>
            <a:off x="5110730" y="1730407"/>
            <a:ext cx="6610817" cy="4171796"/>
          </a:xfrm>
          <a:prstGeom prst="rect">
            <a:avLst/>
          </a:prstGeom>
        </p:spPr>
      </p:pic>
    </p:spTree>
    <p:extLst>
      <p:ext uri="{BB962C8B-B14F-4D97-AF65-F5344CB8AC3E}">
        <p14:creationId xmlns:p14="http://schemas.microsoft.com/office/powerpoint/2010/main" val="170923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CE02-05E9-8377-66B5-20310A3C32A0}"/>
              </a:ext>
            </a:extLst>
          </p:cNvPr>
          <p:cNvSpPr>
            <a:spLocks noGrp="1"/>
          </p:cNvSpPr>
          <p:nvPr>
            <p:ph type="title"/>
          </p:nvPr>
        </p:nvSpPr>
        <p:spPr>
          <a:xfrm>
            <a:off x="1409075" y="714744"/>
            <a:ext cx="10392580" cy="553998"/>
          </a:xfrm>
        </p:spPr>
        <p:txBody>
          <a:bodyPr>
            <a:noAutofit/>
          </a:bodyPr>
          <a:lstStyle/>
          <a:p>
            <a:pPr algn="l"/>
            <a:r>
              <a:rPr lang="en-US"/>
              <a:t>Select your content</a:t>
            </a:r>
          </a:p>
        </p:txBody>
      </p:sp>
      <p:sp>
        <p:nvSpPr>
          <p:cNvPr id="4" name="TextBox 3">
            <a:extLst>
              <a:ext uri="{FF2B5EF4-FFF2-40B4-BE49-F238E27FC236}">
                <a16:creationId xmlns:a16="http://schemas.microsoft.com/office/drawing/2014/main" id="{0A947DA5-49CF-7005-DD72-EE3AEB19AA86}"/>
              </a:ext>
            </a:extLst>
          </p:cNvPr>
          <p:cNvSpPr txBox="1"/>
          <p:nvPr/>
        </p:nvSpPr>
        <p:spPr>
          <a:xfrm>
            <a:off x="588263" y="1376016"/>
            <a:ext cx="5507737" cy="488667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nSpc>
                <a:spcPct val="110000"/>
              </a:lnSpc>
              <a:spcBef>
                <a:spcPts val="1200"/>
              </a:spcBef>
              <a:spcAft>
                <a:spcPts val="600"/>
              </a:spcAft>
            </a:pPr>
            <a:r>
              <a:rPr lang="en-US" sz="1800" dirty="0">
                <a:latin typeface="Segoe UI" panose="020B0502040204020203" pitchFamily="34" charset="0"/>
                <a:cs typeface="Segoe UI" panose="020B0502040204020203" pitchFamily="34" charset="0"/>
              </a:rPr>
              <a:t>Ground the agent to curated, complete and unique content help generate more accurate and relevant responses. </a:t>
            </a:r>
          </a:p>
          <a:p>
            <a:pPr marL="0" indent="0">
              <a:lnSpc>
                <a:spcPct val="110000"/>
              </a:lnSpc>
              <a:spcBef>
                <a:spcPts val="1200"/>
              </a:spcBef>
              <a:spcAft>
                <a:spcPts val="600"/>
              </a:spcAft>
              <a:buNone/>
            </a:pPr>
            <a:r>
              <a:rPr lang="en-US" sz="1800" dirty="0">
                <a:latin typeface="Segoe UI" panose="020B0502040204020203" pitchFamily="34" charset="0"/>
                <a:cs typeface="Segoe UI" panose="020B0502040204020203" pitchFamily="34" charset="0"/>
              </a:rPr>
              <a:t>If you are selecting an entire site or folder, you can have any number of files underneath. </a:t>
            </a:r>
          </a:p>
          <a:p>
            <a:pPr marL="0" indent="0">
              <a:lnSpc>
                <a:spcPct val="110000"/>
              </a:lnSpc>
              <a:spcBef>
                <a:spcPts val="1200"/>
              </a:spcBef>
              <a:spcAft>
                <a:spcPts val="600"/>
              </a:spcAft>
              <a:buNone/>
            </a:pPr>
            <a:r>
              <a:rPr lang="en-US" sz="1800" dirty="0">
                <a:latin typeface="Segoe UI" panose="020B0502040204020203" pitchFamily="34" charset="0"/>
                <a:cs typeface="Segoe UI" panose="020B0502040204020203" pitchFamily="34" charset="0"/>
              </a:rPr>
              <a:t>We support Office files, text-based files, and </a:t>
            </a:r>
            <a:r>
              <a:rPr lang="en-US" sz="1800" dirty="0" err="1">
                <a:latin typeface="Segoe UI" panose="020B0502040204020203" pitchFamily="34" charset="0"/>
                <a:cs typeface="Segoe UI" panose="020B0502040204020203" pitchFamily="34" charset="0"/>
              </a:rPr>
              <a:t>aspx</a:t>
            </a:r>
            <a:r>
              <a:rPr lang="en-US" sz="1800" dirty="0">
                <a:latin typeface="Segoe UI" panose="020B0502040204020203" pitchFamily="34" charset="0"/>
                <a:cs typeface="Segoe UI" panose="020B0502040204020203" pitchFamily="34" charset="0"/>
              </a:rPr>
              <a:t> pages. </a:t>
            </a:r>
          </a:p>
          <a:p>
            <a:pPr>
              <a:lnSpc>
                <a:spcPct val="110000"/>
              </a:lnSpc>
              <a:spcBef>
                <a:spcPts val="1200"/>
              </a:spcBef>
              <a:spcAft>
                <a:spcPts val="600"/>
              </a:spcAft>
            </a:pPr>
            <a:r>
              <a:rPr lang="en-US" sz="1800" dirty="0">
                <a:latin typeface="Segoe UI" panose="020B0502040204020203" pitchFamily="34" charset="0"/>
                <a:cs typeface="Segoe UI" panose="020B0502040204020203" pitchFamily="34" charset="0"/>
              </a:rPr>
              <a:t>Agents do not change anything around existing permissions.</a:t>
            </a:r>
          </a:p>
        </p:txBody>
      </p:sp>
      <p:pic>
        <p:nvPicPr>
          <p:cNvPr id="9" name="Picture 8">
            <a:extLst>
              <a:ext uri="{FF2B5EF4-FFF2-40B4-BE49-F238E27FC236}">
                <a16:creationId xmlns:a16="http://schemas.microsoft.com/office/drawing/2014/main" id="{8EC6E91C-7C97-5AD9-BDFA-04BE33BD6FB4}"/>
              </a:ext>
            </a:extLst>
          </p:cNvPr>
          <p:cNvPicPr>
            <a:picLocks noChangeAspect="1"/>
          </p:cNvPicPr>
          <p:nvPr/>
        </p:nvPicPr>
        <p:blipFill>
          <a:blip r:embed="rId2"/>
          <a:stretch>
            <a:fillRect/>
          </a:stretch>
        </p:blipFill>
        <p:spPr>
          <a:xfrm>
            <a:off x="6027250" y="1294529"/>
            <a:ext cx="7881596" cy="5019516"/>
          </a:xfrm>
          <a:prstGeom prst="rect">
            <a:avLst/>
          </a:prstGeom>
        </p:spPr>
      </p:pic>
      <p:sp>
        <p:nvSpPr>
          <p:cNvPr id="3" name="TextBox 2">
            <a:extLst>
              <a:ext uri="{FF2B5EF4-FFF2-40B4-BE49-F238E27FC236}">
                <a16:creationId xmlns:a16="http://schemas.microsoft.com/office/drawing/2014/main" id="{27504249-58BF-6227-3B88-24701C13E6C6}"/>
              </a:ext>
              <a:ext uri="{C183D7F6-B498-43B3-948B-1728B52AA6E4}">
                <adec:decorative xmlns:adec="http://schemas.microsoft.com/office/drawing/2017/decorative" val="1"/>
              </a:ext>
            </a:extLst>
          </p:cNvPr>
          <p:cNvSpPr txBox="1"/>
          <p:nvPr/>
        </p:nvSpPr>
        <p:spPr>
          <a:xfrm>
            <a:off x="6684289" y="1854854"/>
            <a:ext cx="531111" cy="264031"/>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5" name="TextBox 4">
            <a:extLst>
              <a:ext uri="{FF2B5EF4-FFF2-40B4-BE49-F238E27FC236}">
                <a16:creationId xmlns:a16="http://schemas.microsoft.com/office/drawing/2014/main" id="{37BDEC73-05A6-2DD4-BF5E-31FC85EB2341}"/>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38600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C78E-20A7-8948-D0D4-EEE045F8D7D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13FC3E9-D226-0652-4508-F6425CB20B65}"/>
              </a:ext>
            </a:extLst>
          </p:cNvPr>
          <p:cNvSpPr>
            <a:spLocks noGrp="1"/>
          </p:cNvSpPr>
          <p:nvPr>
            <p:ph type="title"/>
          </p:nvPr>
        </p:nvSpPr>
        <p:spPr>
          <a:xfrm>
            <a:off x="1348901" y="457200"/>
            <a:ext cx="9841256" cy="1107996"/>
          </a:xfrm>
        </p:spPr>
        <p:txBody>
          <a:bodyPr>
            <a:normAutofit/>
          </a:bodyPr>
          <a:lstStyle/>
          <a:p>
            <a:pPr algn="l"/>
            <a:r>
              <a:rPr lang="en-US"/>
              <a:t>Customize your agent’s behavior </a:t>
            </a:r>
          </a:p>
        </p:txBody>
      </p:sp>
      <p:sp>
        <p:nvSpPr>
          <p:cNvPr id="3" name="TextBox 2">
            <a:extLst>
              <a:ext uri="{FF2B5EF4-FFF2-40B4-BE49-F238E27FC236}">
                <a16:creationId xmlns:a16="http://schemas.microsoft.com/office/drawing/2014/main" id="{C20675B9-9D04-B65C-A875-A39CE0E14510}"/>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4</a:t>
            </a:r>
          </a:p>
        </p:txBody>
      </p:sp>
      <p:sp>
        <p:nvSpPr>
          <p:cNvPr id="4" name="TextBox 3">
            <a:extLst>
              <a:ext uri="{FF2B5EF4-FFF2-40B4-BE49-F238E27FC236}">
                <a16:creationId xmlns:a16="http://schemas.microsoft.com/office/drawing/2014/main" id="{A3AFA141-AF82-B12B-CFB8-0F1CE7F99747}"/>
              </a:ext>
            </a:extLst>
          </p:cNvPr>
          <p:cNvSpPr txBox="1"/>
          <p:nvPr/>
        </p:nvSpPr>
        <p:spPr>
          <a:xfrm>
            <a:off x="588263" y="1722675"/>
            <a:ext cx="4375623" cy="4278244"/>
          </a:xfrm>
          <a:prstGeom prst="rect">
            <a:avLst/>
          </a:prstGeom>
          <a:noFill/>
        </p:spPr>
        <p:txBody>
          <a:bodyPr wrap="square" lIns="0" tIns="0" rIns="0" bIns="0" rtlCol="0" anchor="ctr">
            <a:noAutofit/>
          </a:bodyPr>
          <a:lstStyle/>
          <a:p>
            <a:pPr algn="l">
              <a:lnSpc>
                <a:spcPct val="110000"/>
              </a:lnSpc>
              <a:spcBef>
                <a:spcPts val="2400"/>
              </a:spcBef>
            </a:pPr>
            <a:r>
              <a:rPr lang="en-US" sz="2000">
                <a:latin typeface="Segoe UI (Body)"/>
                <a:cs typeface="Segoe Sans Display" pitchFamily="2" charset="0"/>
              </a:rPr>
              <a:t>Set the behavior to your agent’s purpose.</a:t>
            </a:r>
          </a:p>
        </p:txBody>
      </p:sp>
      <p:pic>
        <p:nvPicPr>
          <p:cNvPr id="7" name="Picture 6">
            <a:extLst>
              <a:ext uri="{FF2B5EF4-FFF2-40B4-BE49-F238E27FC236}">
                <a16:creationId xmlns:a16="http://schemas.microsoft.com/office/drawing/2014/main" id="{A177A113-3A7C-9FA3-B14C-CAFFB60A90E7}"/>
              </a:ext>
            </a:extLst>
          </p:cNvPr>
          <p:cNvPicPr>
            <a:picLocks noChangeAspect="1"/>
          </p:cNvPicPr>
          <p:nvPr/>
        </p:nvPicPr>
        <p:blipFill>
          <a:blip r:embed="rId3"/>
          <a:stretch>
            <a:fillRect/>
          </a:stretch>
        </p:blipFill>
        <p:spPr>
          <a:xfrm>
            <a:off x="5033342" y="1722675"/>
            <a:ext cx="6716582" cy="4278244"/>
          </a:xfrm>
          <a:prstGeom prst="rect">
            <a:avLst/>
          </a:prstGeom>
        </p:spPr>
      </p:pic>
    </p:spTree>
    <p:extLst>
      <p:ext uri="{BB962C8B-B14F-4D97-AF65-F5344CB8AC3E}">
        <p14:creationId xmlns:p14="http://schemas.microsoft.com/office/powerpoint/2010/main" val="104085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2CEFC6B-4609-D285-3BB8-98B8C2F354C6}"/>
              </a:ext>
            </a:extLst>
          </p:cNvPr>
          <p:cNvGrpSpPr/>
          <p:nvPr/>
        </p:nvGrpSpPr>
        <p:grpSpPr>
          <a:xfrm>
            <a:off x="1924035" y="1238481"/>
            <a:ext cx="3584255" cy="4970966"/>
            <a:chOff x="3913473" y="1062636"/>
            <a:chExt cx="3584255" cy="4970966"/>
          </a:xfrm>
        </p:grpSpPr>
        <p:grpSp>
          <p:nvGrpSpPr>
            <p:cNvPr id="2" name="Group 1">
              <a:extLst>
                <a:ext uri="{FF2B5EF4-FFF2-40B4-BE49-F238E27FC236}">
                  <a16:creationId xmlns:a16="http://schemas.microsoft.com/office/drawing/2014/main" id="{0B142E52-7325-55A7-D330-1D45812ECCDF}"/>
                </a:ext>
              </a:extLst>
            </p:cNvPr>
            <p:cNvGrpSpPr/>
            <p:nvPr/>
          </p:nvGrpSpPr>
          <p:grpSpPr>
            <a:xfrm>
              <a:off x="3913473" y="1062636"/>
              <a:ext cx="3584255" cy="4970966"/>
              <a:chOff x="2067244" y="862166"/>
              <a:chExt cx="3584255" cy="4970966"/>
            </a:xfrm>
          </p:grpSpPr>
          <p:sp>
            <p:nvSpPr>
              <p:cNvPr id="4" name="TextBox 3">
                <a:extLst>
                  <a:ext uri="{FF2B5EF4-FFF2-40B4-BE49-F238E27FC236}">
                    <a16:creationId xmlns:a16="http://schemas.microsoft.com/office/drawing/2014/main" id="{61518224-9383-FA6C-77CE-BF5F1C8AE085}"/>
                  </a:ext>
                </a:extLst>
              </p:cNvPr>
              <p:cNvSpPr txBox="1"/>
              <p:nvPr/>
            </p:nvSpPr>
            <p:spPr>
              <a:xfrm>
                <a:off x="2067244" y="4509693"/>
                <a:ext cx="3584255" cy="1323439"/>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Mark Kashman</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Senior Product Manager</a:t>
                </a:r>
              </a:p>
              <a:p>
                <a:pPr algn="ctr">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Oval 6">
                <a:extLst>
                  <a:ext uri="{FF2B5EF4-FFF2-40B4-BE49-F238E27FC236}">
                    <a16:creationId xmlns:a16="http://schemas.microsoft.com/office/drawing/2014/main" id="{5310CF6F-795C-AC68-7D3F-02502372D429}"/>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 name="Picture 4" descr="A person wearing glasses smiling&#10;&#10;AI-generated content may be incorrect.">
              <a:extLst>
                <a:ext uri="{FF2B5EF4-FFF2-40B4-BE49-F238E27FC236}">
                  <a16:creationId xmlns:a16="http://schemas.microsoft.com/office/drawing/2014/main" id="{896E7EDF-EC10-E508-3894-FF25B4CD1CDC}"/>
                </a:ext>
              </a:extLst>
            </p:cNvPr>
            <p:cNvPicPr>
              <a:picLocks noChangeAspect="1"/>
            </p:cNvPicPr>
            <p:nvPr/>
          </p:nvPicPr>
          <p:blipFill rotWithShape="1">
            <a:blip r:embed="rId3">
              <a:extLst>
                <a:ext uri="{28A0092B-C50C-407E-A947-70E740481C1C}">
                  <a14:useLocalDpi xmlns:a14="http://schemas.microsoft.com/office/drawing/2010/main" val="0"/>
                </a:ext>
              </a:extLst>
            </a:blip>
            <a:srcRect l="-1123" t="2696" r="1123" b="30676"/>
            <a:stretch>
              <a:fillRect/>
            </a:stretch>
          </p:blipFill>
          <p:spPr>
            <a:xfrm>
              <a:off x="4072802" y="1250584"/>
              <a:ext cx="3119230" cy="3119230"/>
            </a:xfrm>
            <a:prstGeom prst="ellipse">
              <a:avLst/>
            </a:prstGeom>
            <a:noFill/>
            <a:ln>
              <a:noFill/>
            </a:ln>
            <a:effectLst>
              <a:outerShdw blurRad="63500" sx="102000" sy="102000" algn="ctr" rotWithShape="0">
                <a:prstClr val="black">
                  <a:alpha val="15000"/>
                </a:prstClr>
              </a:outerShdw>
            </a:effectLst>
          </p:spPr>
        </p:pic>
      </p:grpSp>
      <p:sp>
        <p:nvSpPr>
          <p:cNvPr id="10" name="TextBox 9">
            <a:extLst>
              <a:ext uri="{FF2B5EF4-FFF2-40B4-BE49-F238E27FC236}">
                <a16:creationId xmlns:a16="http://schemas.microsoft.com/office/drawing/2014/main" id="{4E9F34BF-F1DB-1E4C-E0D8-139785C6A789}"/>
              </a:ext>
            </a:extLst>
          </p:cNvPr>
          <p:cNvSpPr txBox="1"/>
          <p:nvPr/>
        </p:nvSpPr>
        <p:spPr>
          <a:xfrm>
            <a:off x="6471139" y="2155618"/>
            <a:ext cx="4384214" cy="2554545"/>
          </a:xfrm>
          <a:prstGeom prst="rect">
            <a:avLst/>
          </a:prstGeom>
          <a:noFill/>
        </p:spPr>
        <p:txBody>
          <a:bodyPr wrap="none" rtlCol="0">
            <a:spAutoFit/>
          </a:bodyPr>
          <a:lstStyle/>
          <a:p>
            <a:pPr>
              <a:spcAft>
                <a:spcPts val="1200"/>
              </a:spcAft>
            </a:pPr>
            <a:r>
              <a:rPr lang="en-US" u="sng" dirty="0">
                <a:solidFill>
                  <a:schemeClr val="bg1"/>
                </a:solidFill>
              </a:rPr>
              <a:t>LinkedIn</a:t>
            </a:r>
            <a:r>
              <a:rPr lang="en-US" dirty="0">
                <a:solidFill>
                  <a:schemeClr val="bg1"/>
                </a:solidFill>
              </a:rPr>
              <a:t>  </a:t>
            </a:r>
            <a:r>
              <a:rPr lang="en-US" sz="2400" dirty="0">
                <a:solidFill>
                  <a:schemeClr val="bg1"/>
                </a:solidFill>
              </a:rPr>
              <a:t>/in/Mark-Kashman </a:t>
            </a:r>
            <a:endParaRPr lang="en-US" dirty="0">
              <a:solidFill>
                <a:schemeClr val="bg1"/>
              </a:solidFill>
            </a:endParaRPr>
          </a:p>
          <a:p>
            <a:pPr>
              <a:spcAft>
                <a:spcPts val="1200"/>
              </a:spcAft>
            </a:pPr>
            <a:r>
              <a:rPr lang="en-US" u="sng" dirty="0">
                <a:solidFill>
                  <a:schemeClr val="bg1"/>
                </a:solidFill>
              </a:rPr>
              <a:t>Twitter</a:t>
            </a:r>
            <a:r>
              <a:rPr lang="en-US" dirty="0">
                <a:solidFill>
                  <a:schemeClr val="bg1"/>
                </a:solidFill>
              </a:rPr>
              <a:t>  </a:t>
            </a:r>
            <a:r>
              <a:rPr lang="en-US" sz="2400" dirty="0">
                <a:solidFill>
                  <a:schemeClr val="bg1"/>
                </a:solidFill>
              </a:rPr>
              <a:t>@MKashman</a:t>
            </a:r>
            <a:endParaRPr lang="en-US" dirty="0">
              <a:solidFill>
                <a:schemeClr val="bg1"/>
              </a:solidFill>
            </a:endParaRPr>
          </a:p>
          <a:p>
            <a:pPr>
              <a:spcAft>
                <a:spcPts val="1200"/>
              </a:spcAft>
            </a:pPr>
            <a:r>
              <a:rPr lang="en-US" u="sng" dirty="0">
                <a:solidFill>
                  <a:schemeClr val="bg1"/>
                </a:solidFill>
              </a:rPr>
              <a:t>Bluesky</a:t>
            </a:r>
            <a:r>
              <a:rPr lang="en-US" dirty="0">
                <a:solidFill>
                  <a:schemeClr val="bg1"/>
                </a:solidFill>
              </a:rPr>
              <a:t>  </a:t>
            </a:r>
            <a:r>
              <a:rPr lang="en-US" sz="2400" dirty="0">
                <a:solidFill>
                  <a:schemeClr val="bg1"/>
                </a:solidFill>
              </a:rPr>
              <a:t>@MKashman.bsky.social</a:t>
            </a:r>
          </a:p>
          <a:p>
            <a:pPr>
              <a:spcAft>
                <a:spcPts val="1200"/>
              </a:spcAft>
            </a:pPr>
            <a:r>
              <a:rPr lang="en-US" u="sng" dirty="0">
                <a:solidFill>
                  <a:schemeClr val="bg1"/>
                </a:solidFill>
              </a:rPr>
              <a:t>Substack</a:t>
            </a:r>
            <a:r>
              <a:rPr lang="en-US" sz="2400" dirty="0">
                <a:solidFill>
                  <a:schemeClr val="bg1"/>
                </a:solidFill>
              </a:rPr>
              <a:t>  kashbox.substack.com</a:t>
            </a:r>
          </a:p>
          <a:p>
            <a:pPr>
              <a:spcAft>
                <a:spcPts val="1200"/>
              </a:spcAft>
            </a:pPr>
            <a:r>
              <a:rPr lang="en-US" u="sng" dirty="0">
                <a:solidFill>
                  <a:schemeClr val="bg1"/>
                </a:solidFill>
              </a:rPr>
              <a:t>Podcast</a:t>
            </a:r>
            <a:r>
              <a:rPr lang="en-US" sz="2400" dirty="0">
                <a:solidFill>
                  <a:schemeClr val="bg1"/>
                </a:solidFill>
              </a:rPr>
              <a:t>  aka.ms/TheIntrazone</a:t>
            </a:r>
            <a:endParaRPr lang="en-US" dirty="0">
              <a:solidFill>
                <a:schemeClr val="bg1"/>
              </a:solidFill>
            </a:endParaRPr>
          </a:p>
        </p:txBody>
      </p:sp>
    </p:spTree>
    <p:extLst>
      <p:ext uri="{BB962C8B-B14F-4D97-AF65-F5344CB8AC3E}">
        <p14:creationId xmlns:p14="http://schemas.microsoft.com/office/powerpoint/2010/main" val="271020502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2EE0-25E5-77A3-B600-838E435EB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820E5-5DF1-7517-0370-DF9EB7CD0262}"/>
              </a:ext>
            </a:extLst>
          </p:cNvPr>
          <p:cNvSpPr>
            <a:spLocks noGrp="1"/>
          </p:cNvSpPr>
          <p:nvPr>
            <p:ph type="title"/>
          </p:nvPr>
        </p:nvSpPr>
        <p:spPr>
          <a:xfrm>
            <a:off x="1348069" y="638060"/>
            <a:ext cx="10325124" cy="553998"/>
          </a:xfrm>
        </p:spPr>
        <p:txBody>
          <a:bodyPr wrap="square" anchor="t">
            <a:normAutofit fontScale="90000"/>
          </a:bodyPr>
          <a:lstStyle/>
          <a:p>
            <a:pPr algn="l"/>
            <a:r>
              <a:rPr lang="en-US"/>
              <a:t>SharePoint agents ❤️ OneDrive</a:t>
            </a:r>
          </a:p>
        </p:txBody>
      </p:sp>
      <p:sp>
        <p:nvSpPr>
          <p:cNvPr id="6" name="TextBox 5">
            <a:extLst>
              <a:ext uri="{FF2B5EF4-FFF2-40B4-BE49-F238E27FC236}">
                <a16:creationId xmlns:a16="http://schemas.microsoft.com/office/drawing/2014/main" id="{1764C909-BE28-C771-73CB-478A085DEBA0}"/>
              </a:ext>
            </a:extLst>
          </p:cNvPr>
          <p:cNvSpPr txBox="1"/>
          <p:nvPr/>
        </p:nvSpPr>
        <p:spPr>
          <a:xfrm>
            <a:off x="596900" y="1371600"/>
            <a:ext cx="4362481" cy="4278244"/>
          </a:xfrm>
          <a:prstGeom prst="rect">
            <a:avLst/>
          </a:prstGeom>
          <a:noFill/>
        </p:spPr>
        <p:txBody>
          <a:bodyPr wrap="square" lIns="0" tIns="0" rIns="0" bIns="0" rtlCol="0" anchor="ctr">
            <a:noAutofit/>
          </a:bodyPr>
          <a:lstStyle/>
          <a:p>
            <a:pPr>
              <a:lnSpc>
                <a:spcPct val="110000"/>
              </a:lnSpc>
              <a:spcBef>
                <a:spcPts val="1800"/>
              </a:spcBef>
            </a:pPr>
            <a:r>
              <a:rPr lang="en-US" sz="2000" dirty="0">
                <a:latin typeface="Segoe UI" panose="020B0502040204020203" pitchFamily="34" charset="0"/>
                <a:cs typeface="Segoe UI" panose="020B0502040204020203" pitchFamily="34" charset="0"/>
              </a:rPr>
              <a:t>Users will be able to create and use the agents seamlessly across OneDrive and SharePoint</a:t>
            </a:r>
          </a:p>
          <a:p>
            <a:pPr>
              <a:lnSpc>
                <a:spcPct val="110000"/>
              </a:lnSpc>
              <a:spcBef>
                <a:spcPts val="1800"/>
              </a:spcBef>
            </a:pPr>
            <a:r>
              <a:rPr lang="en-US" sz="2000" dirty="0">
                <a:latin typeface="Segoe UI" panose="020B0502040204020203" pitchFamily="34" charset="0"/>
                <a:cs typeface="Segoe UI" panose="020B0502040204020203" pitchFamily="34" charset="0"/>
              </a:rPr>
              <a:t>Grounding sources can include OneDrive content too (with no changes to how permissions work)</a:t>
            </a:r>
          </a:p>
          <a:p>
            <a:pPr>
              <a:lnSpc>
                <a:spcPct val="110000"/>
              </a:lnSpc>
              <a:spcBef>
                <a:spcPts val="1800"/>
              </a:spcBef>
            </a:pPr>
            <a:r>
              <a:rPr lang="en-US" sz="2000" dirty="0">
                <a:latin typeface="Segoe UI" panose="020B0502040204020203" pitchFamily="34" charset="0"/>
                <a:cs typeface="Segoe UI" panose="020B0502040204020203" pitchFamily="34" charset="0"/>
              </a:rPr>
              <a:t>Provides a place for personal-use agents</a:t>
            </a:r>
          </a:p>
        </p:txBody>
      </p:sp>
      <p:pic>
        <p:nvPicPr>
          <p:cNvPr id="5" name="Picture 4" descr="Agent creation entry points on OneDrive">
            <a:extLst>
              <a:ext uri="{FF2B5EF4-FFF2-40B4-BE49-F238E27FC236}">
                <a16:creationId xmlns:a16="http://schemas.microsoft.com/office/drawing/2014/main" id="{1CE9F419-FEFD-BDF1-78DF-957E03495C62}"/>
              </a:ext>
            </a:extLst>
          </p:cNvPr>
          <p:cNvPicPr>
            <a:picLocks noChangeAspect="1"/>
          </p:cNvPicPr>
          <p:nvPr/>
        </p:nvPicPr>
        <p:blipFill>
          <a:blip r:embed="rId3"/>
          <a:srcRect l="411" r="411" b="2572"/>
          <a:stretch>
            <a:fillRect/>
          </a:stretch>
        </p:blipFill>
        <p:spPr>
          <a:xfrm>
            <a:off x="5335807" y="1355054"/>
            <a:ext cx="6632402" cy="4184355"/>
          </a:xfrm>
          <a:prstGeom prst="roundRect">
            <a:avLst>
              <a:gd name="adj" fmla="val 2030"/>
            </a:avLst>
          </a:prstGeom>
          <a:ln w="12700">
            <a:gradFill>
              <a:gsLst>
                <a:gs pos="0">
                  <a:schemeClr val="accent3"/>
                </a:gs>
                <a:gs pos="100000">
                  <a:schemeClr val="accent5"/>
                </a:gs>
              </a:gsLst>
              <a:lin ang="5400000" scaled="1"/>
            </a:gradFill>
          </a:ln>
        </p:spPr>
      </p:pic>
      <p:sp>
        <p:nvSpPr>
          <p:cNvPr id="4" name="Rectangle: Rounded Corners 3">
            <a:extLst>
              <a:ext uri="{FF2B5EF4-FFF2-40B4-BE49-F238E27FC236}">
                <a16:creationId xmlns:a16="http://schemas.microsoft.com/office/drawing/2014/main" id="{7E87F33E-DB29-88F0-00B3-1AFF82622A94}"/>
              </a:ext>
              <a:ext uri="{C183D7F6-B498-43B3-948B-1728B52AA6E4}">
                <adec:decorative xmlns:adec="http://schemas.microsoft.com/office/drawing/2017/decorative" val="1"/>
              </a:ext>
            </a:extLst>
          </p:cNvPr>
          <p:cNvSpPr/>
          <p:nvPr/>
        </p:nvSpPr>
        <p:spPr bwMode="auto">
          <a:xfrm>
            <a:off x="6740926" y="5864204"/>
            <a:ext cx="4055920" cy="40393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R="0" lvl="0" indent="0" algn="ctr" fontAlgn="base">
              <a:lnSpc>
                <a:spcPct val="110000"/>
              </a:lnSpc>
              <a:spcBef>
                <a:spcPts val="1200"/>
              </a:spcBef>
              <a:spcAft>
                <a:spcPct val="0"/>
              </a:spcAft>
              <a:buClrTx/>
              <a:buSzTx/>
              <a:buFontTx/>
              <a:buNone/>
              <a:tabLst/>
              <a:defRPr/>
            </a:pPr>
            <a:r>
              <a:rPr lang="en-US" sz="1200" kern="0">
                <a:solidFill>
                  <a:schemeClr val="bg1"/>
                </a:solidFill>
                <a:latin typeface="Segoe UI" panose="020B0502040204020203" pitchFamily="34" charset="0"/>
                <a:cs typeface="Segoe UI" panose="020B0502040204020203" pitchFamily="34" charset="0"/>
              </a:rPr>
              <a:t>Coming soon!</a:t>
            </a:r>
          </a:p>
        </p:txBody>
      </p:sp>
      <p:sp>
        <p:nvSpPr>
          <p:cNvPr id="3" name="Footer Placeholder 3">
            <a:extLst>
              <a:ext uri="{FF2B5EF4-FFF2-40B4-BE49-F238E27FC236}">
                <a16:creationId xmlns:a16="http://schemas.microsoft.com/office/drawing/2014/main" id="{439BBEB8-93E9-FCA2-8EDD-E5D7B7EF31B5}"/>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defPPr>
              <a:defRPr lang="en-US"/>
            </a:defPPr>
            <a:lvl1pPr marL="0" algn="l" defTabSz="914367" rtl="0" eaLnBrk="1" latinLnBrk="0" hangingPunct="1">
              <a:defRPr sz="800" kern="1200">
                <a:solidFill>
                  <a:schemeClr val="tx1">
                    <a:tint val="82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r>
              <a:rPr lang="en-US"/>
              <a:t>Microsoft Confidential</a:t>
            </a:r>
          </a:p>
        </p:txBody>
      </p:sp>
      <p:pic>
        <p:nvPicPr>
          <p:cNvPr id="8" name="Picture 7">
            <a:extLst>
              <a:ext uri="{FF2B5EF4-FFF2-40B4-BE49-F238E27FC236}">
                <a16:creationId xmlns:a16="http://schemas.microsoft.com/office/drawing/2014/main" id="{89534979-5440-5AE3-13B4-5EC6DB049FB1}"/>
              </a:ext>
            </a:extLst>
          </p:cNvPr>
          <p:cNvPicPr>
            <a:picLocks noChangeAspect="1"/>
          </p:cNvPicPr>
          <p:nvPr/>
        </p:nvPicPr>
        <p:blipFill>
          <a:blip r:embed="rId4"/>
          <a:stretch>
            <a:fillRect/>
          </a:stretch>
        </p:blipFill>
        <p:spPr>
          <a:xfrm>
            <a:off x="5335807" y="1681047"/>
            <a:ext cx="1412401" cy="2719136"/>
          </a:xfrm>
          <a:prstGeom prst="rect">
            <a:avLst/>
          </a:prstGeom>
        </p:spPr>
      </p:pic>
      <p:sp>
        <p:nvSpPr>
          <p:cNvPr id="9" name="TextBox 8">
            <a:extLst>
              <a:ext uri="{FF2B5EF4-FFF2-40B4-BE49-F238E27FC236}">
                <a16:creationId xmlns:a16="http://schemas.microsoft.com/office/drawing/2014/main" id="{1F0961A0-2474-87FA-9E13-372B7A2873FA}"/>
              </a:ext>
              <a:ext uri="{C183D7F6-B498-43B3-948B-1728B52AA6E4}">
                <adec:decorative xmlns:adec="http://schemas.microsoft.com/office/drawing/2017/decorative" val="1"/>
              </a:ext>
            </a:extLst>
          </p:cNvPr>
          <p:cNvSpPr txBox="1"/>
          <p:nvPr/>
        </p:nvSpPr>
        <p:spPr>
          <a:xfrm>
            <a:off x="9205672" y="4118783"/>
            <a:ext cx="790851" cy="193108"/>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0" name="TextBox 9">
            <a:extLst>
              <a:ext uri="{FF2B5EF4-FFF2-40B4-BE49-F238E27FC236}">
                <a16:creationId xmlns:a16="http://schemas.microsoft.com/office/drawing/2014/main" id="{17FD8298-225B-D9B1-5178-8676504A92AC}"/>
              </a:ext>
              <a:ext uri="{C183D7F6-B498-43B3-948B-1728B52AA6E4}">
                <adec:decorative xmlns:adec="http://schemas.microsoft.com/office/drawing/2017/decorative" val="1"/>
              </a:ext>
            </a:extLst>
          </p:cNvPr>
          <p:cNvSpPr txBox="1"/>
          <p:nvPr/>
        </p:nvSpPr>
        <p:spPr>
          <a:xfrm>
            <a:off x="5397261" y="2159354"/>
            <a:ext cx="790851" cy="193108"/>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7" name="TextBox 6">
            <a:extLst>
              <a:ext uri="{FF2B5EF4-FFF2-40B4-BE49-F238E27FC236}">
                <a16:creationId xmlns:a16="http://schemas.microsoft.com/office/drawing/2014/main" id="{5B4D74EA-9608-FCB6-D9B8-D1F44AE9CAD2}"/>
              </a:ext>
            </a:extLst>
          </p:cNvPr>
          <p:cNvSpPr txBox="1"/>
          <p:nvPr/>
        </p:nvSpPr>
        <p:spPr>
          <a:xfrm>
            <a:off x="518807" y="253079"/>
            <a:ext cx="1169482" cy="1477328"/>
          </a:xfrm>
          <a:prstGeom prst="rect">
            <a:avLst/>
          </a:prstGeom>
          <a:noFill/>
        </p:spPr>
        <p:txBody>
          <a:bodyPr wrap="square" lIns="0" tIns="0" rIns="0" bIns="0" rtlCol="0" anchor="b">
            <a:noAutofit/>
          </a:bodyPr>
          <a:lstStyle/>
          <a:p>
            <a:pPr>
              <a:spcAft>
                <a:spcPts val="1200"/>
              </a:spcAft>
            </a:pPr>
            <a:r>
              <a:rPr lang="en-US" sz="9600" dirty="0">
                <a:gradFill>
                  <a:gsLst>
                    <a:gs pos="3000">
                      <a:srgbClr val="0078D4"/>
                    </a:gs>
                    <a:gs pos="54000">
                      <a:srgbClr val="D660FF"/>
                    </a:gs>
                    <a:gs pos="74000">
                      <a:srgbClr val="FEA874"/>
                    </a:gs>
                  </a:gsLst>
                  <a:lin ang="17400000" scaled="0"/>
                </a:gradFill>
                <a:latin typeface="Segoe UI" panose="020B0502040204020203" pitchFamily="34" charset="0"/>
                <a:cs typeface="Segoe UI" panose="020B0502040204020203" pitchFamily="34" charset="0"/>
              </a:rPr>
              <a:t>5</a:t>
            </a:r>
          </a:p>
        </p:txBody>
      </p:sp>
    </p:spTree>
    <p:extLst>
      <p:ext uri="{BB962C8B-B14F-4D97-AF65-F5344CB8AC3E}">
        <p14:creationId xmlns:p14="http://schemas.microsoft.com/office/powerpoint/2010/main" val="11164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A938-C42A-127E-28D0-B5B87664785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6FD4B3-31A1-268F-44A5-53085FF969A8}"/>
              </a:ext>
            </a:extLst>
          </p:cNvPr>
          <p:cNvSpPr txBox="1">
            <a:spLocks/>
          </p:cNvSpPr>
          <p:nvPr/>
        </p:nvSpPr>
        <p:spPr>
          <a:xfrm>
            <a:off x="758597" y="2755936"/>
            <a:ext cx="8193024" cy="1495794"/>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a:ea typeface="+mj-ea"/>
                <a:cs typeface="Segoe UI"/>
              </a:rPr>
              <a:t>Analytics, Management, </a:t>
            </a:r>
            <a:r>
              <a:rPr kumimoji="0" lang="en-US" sz="5400" b="1" i="0" u="none" strike="noStrike" kern="1200" cap="none" spc="-50" normalizeH="0" baseline="0" noProof="0" err="1">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a:ea typeface="+mj-ea"/>
                <a:cs typeface="Segoe UI"/>
              </a:rPr>
              <a:t>Governa</a:t>
            </a:r>
            <a:r>
              <a:rPr lang="en-US" err="1">
                <a:latin typeface="Segoe UI"/>
                <a:cs typeface="Segoe UI"/>
              </a:rPr>
              <a:t>nce</a:t>
            </a:r>
            <a:endParaRPr kumimoji="0" lang="en-US" sz="5400" b="1"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419633134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AC2C-48CF-D106-FACB-9B1601D11EE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10EA1CB-7B11-9D2B-3B04-05C08C0DE43A}"/>
              </a:ext>
            </a:extLst>
          </p:cNvPr>
          <p:cNvSpPr/>
          <p:nvPr/>
        </p:nvSpPr>
        <p:spPr bwMode="auto">
          <a:xfrm>
            <a:off x="586740" y="2099288"/>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latin typeface="Segoe UI Semibold"/>
            </a:endParaRPr>
          </a:p>
        </p:txBody>
      </p:sp>
      <p:grpSp>
        <p:nvGrpSpPr>
          <p:cNvPr id="5" name="Group 4">
            <a:extLst>
              <a:ext uri="{FF2B5EF4-FFF2-40B4-BE49-F238E27FC236}">
                <a16:creationId xmlns:a16="http://schemas.microsoft.com/office/drawing/2014/main" id="{2EAF5A5F-DE46-52AE-F8A9-4E5F41870DDF}"/>
              </a:ext>
            </a:extLst>
          </p:cNvPr>
          <p:cNvGrpSpPr/>
          <p:nvPr/>
        </p:nvGrpSpPr>
        <p:grpSpPr>
          <a:xfrm>
            <a:off x="2210878" y="1865227"/>
            <a:ext cx="991344" cy="991341"/>
            <a:chOff x="3031090" y="2734209"/>
            <a:chExt cx="752625" cy="752623"/>
          </a:xfrm>
          <a:solidFill>
            <a:schemeClr val="tx1">
              <a:lumMod val="95000"/>
            </a:schemeClr>
          </a:solidFill>
        </p:grpSpPr>
        <p:sp>
          <p:nvSpPr>
            <p:cNvPr id="6" name="Oval 5">
              <a:extLst>
                <a:ext uri="{FF2B5EF4-FFF2-40B4-BE49-F238E27FC236}">
                  <a16:creationId xmlns:a16="http://schemas.microsoft.com/office/drawing/2014/main" id="{A0323FDF-782D-8F3B-9723-F3EE711302CC}"/>
                </a:ext>
              </a:extLst>
            </p:cNvPr>
            <p:cNvSpPr/>
            <p:nvPr/>
          </p:nvSpPr>
          <p:spPr bwMode="auto">
            <a:xfrm>
              <a:off x="3031090" y="2734209"/>
              <a:ext cx="752625" cy="752623"/>
            </a:xfrm>
            <a:prstGeom prst="ellipse">
              <a:avLst/>
            </a:prstGeom>
            <a:grp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2C880E55-CF80-D82A-3BED-3F95568DF8D3}"/>
                </a:ext>
              </a:extLst>
            </p:cNvPr>
            <p:cNvSpPr/>
            <p:nvPr/>
          </p:nvSpPr>
          <p:spPr bwMode="auto">
            <a:xfrm>
              <a:off x="3104982" y="2808102"/>
              <a:ext cx="604841" cy="604837"/>
            </a:xfrm>
            <a:prstGeom prst="ellipse">
              <a:avLst/>
            </a:prstGeom>
            <a:grp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sp>
        <p:nvSpPr>
          <p:cNvPr id="8" name="Oval 7">
            <a:extLst>
              <a:ext uri="{FF2B5EF4-FFF2-40B4-BE49-F238E27FC236}">
                <a16:creationId xmlns:a16="http://schemas.microsoft.com/office/drawing/2014/main" id="{D948B2FA-7051-6D17-B337-F969531FC592}"/>
              </a:ext>
            </a:extLst>
          </p:cNvPr>
          <p:cNvSpPr/>
          <p:nvPr/>
        </p:nvSpPr>
        <p:spPr bwMode="auto">
          <a:xfrm>
            <a:off x="8438476" y="1837250"/>
            <a:ext cx="991344" cy="991341"/>
          </a:xfrm>
          <a:prstGeom prst="ellipse">
            <a:avLst/>
          </a:prstGeom>
          <a:solidFill>
            <a:schemeClr val="tx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23FAA092-9DE1-99CE-C397-0F7282383B99}"/>
              </a:ext>
            </a:extLst>
          </p:cNvPr>
          <p:cNvSpPr/>
          <p:nvPr/>
        </p:nvSpPr>
        <p:spPr bwMode="auto">
          <a:xfrm>
            <a:off x="8535805" y="1947032"/>
            <a:ext cx="796686" cy="796680"/>
          </a:xfrm>
          <a:prstGeom prst="ellipse">
            <a:avLst/>
          </a:prstGeom>
          <a:solidFill>
            <a:schemeClr val="tx1">
              <a:lumMod val="8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352643D6-033B-456F-BC04-1E133EE90561}"/>
              </a:ext>
            </a:extLst>
          </p:cNvPr>
          <p:cNvSpPr txBox="1"/>
          <p:nvPr/>
        </p:nvSpPr>
        <p:spPr>
          <a:xfrm>
            <a:off x="735400" y="223972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UI Semibold"/>
                <a:ea typeface="+mn-ea"/>
                <a:cs typeface="+mn-cs"/>
              </a:rPr>
              <a:t>Simple</a:t>
            </a:r>
          </a:p>
        </p:txBody>
      </p:sp>
      <p:sp>
        <p:nvSpPr>
          <p:cNvPr id="11" name="TextBox 10">
            <a:extLst>
              <a:ext uri="{FF2B5EF4-FFF2-40B4-BE49-F238E27FC236}">
                <a16:creationId xmlns:a16="http://schemas.microsoft.com/office/drawing/2014/main" id="{3187CD50-5BCC-4D80-2D2A-FF5E65075CD9}"/>
              </a:ext>
            </a:extLst>
          </p:cNvPr>
          <p:cNvSpPr txBox="1"/>
          <p:nvPr/>
        </p:nvSpPr>
        <p:spPr>
          <a:xfrm>
            <a:off x="10219425" y="225727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Segoe UI Semibold"/>
              </a:rPr>
              <a:t>Advanced</a:t>
            </a:r>
            <a:endParaRPr kumimoji="0" lang="en-US" sz="1400" b="0" i="0" u="none" strike="noStrike" kern="1200" cap="none" spc="0" normalizeH="0" baseline="0" noProof="0" dirty="0">
              <a:ln>
                <a:noFill/>
              </a:ln>
              <a:solidFill>
                <a:schemeClr val="bg1"/>
              </a:solidFill>
              <a:effectLst/>
              <a:uLnTx/>
              <a:uFillTx/>
              <a:latin typeface="Segoe UI Semibold"/>
            </a:endParaRPr>
          </a:p>
        </p:txBody>
      </p:sp>
      <p:pic>
        <p:nvPicPr>
          <p:cNvPr id="15" name="Picture 14" descr="Azure logo">
            <a:extLst>
              <a:ext uri="{FF2B5EF4-FFF2-40B4-BE49-F238E27FC236}">
                <a16:creationId xmlns:a16="http://schemas.microsoft.com/office/drawing/2014/main" id="{7D42BF0E-F175-1608-7662-BAB4A54EA33C}"/>
              </a:ext>
            </a:extLst>
          </p:cNvPr>
          <p:cNvPicPr>
            <a:picLocks noChangeAspect="1"/>
          </p:cNvPicPr>
          <p:nvPr/>
        </p:nvPicPr>
        <p:blipFill>
          <a:blip r:embed="rId3"/>
          <a:stretch>
            <a:fillRect/>
          </a:stretch>
        </p:blipFill>
        <p:spPr>
          <a:xfrm>
            <a:off x="8693060" y="2106362"/>
            <a:ext cx="482176" cy="482176"/>
          </a:xfrm>
          <a:prstGeom prst="rect">
            <a:avLst/>
          </a:prstGeom>
          <a:ln w="7441" cap="flat">
            <a:noFill/>
            <a:prstDash val="solid"/>
            <a:miter/>
          </a:ln>
          <a:effectLst>
            <a:outerShdw blurRad="50800" dist="38100" dir="5400000" algn="t" rotWithShape="0">
              <a:prstClr val="black">
                <a:alpha val="40000"/>
              </a:prstClr>
            </a:outerShdw>
          </a:effectLst>
        </p:spPr>
      </p:pic>
      <p:grpSp>
        <p:nvGrpSpPr>
          <p:cNvPr id="18" name="Group 17">
            <a:extLst>
              <a:ext uri="{FF2B5EF4-FFF2-40B4-BE49-F238E27FC236}">
                <a16:creationId xmlns:a16="http://schemas.microsoft.com/office/drawing/2014/main" id="{860276D9-A668-356B-8AE9-EDE563367EEF}"/>
              </a:ext>
            </a:extLst>
          </p:cNvPr>
          <p:cNvGrpSpPr/>
          <p:nvPr/>
        </p:nvGrpSpPr>
        <p:grpSpPr>
          <a:xfrm>
            <a:off x="5617477" y="1880809"/>
            <a:ext cx="991344" cy="991341"/>
            <a:chOff x="5600328" y="2260733"/>
            <a:chExt cx="991344" cy="991341"/>
          </a:xfrm>
        </p:grpSpPr>
        <p:grpSp>
          <p:nvGrpSpPr>
            <p:cNvPr id="19" name="Group 18">
              <a:extLst>
                <a:ext uri="{FF2B5EF4-FFF2-40B4-BE49-F238E27FC236}">
                  <a16:creationId xmlns:a16="http://schemas.microsoft.com/office/drawing/2014/main" id="{9B61A068-F7C3-6D4C-AD18-2C8A3C2DC62E}"/>
                </a:ext>
              </a:extLst>
            </p:cNvPr>
            <p:cNvGrpSpPr/>
            <p:nvPr/>
          </p:nvGrpSpPr>
          <p:grpSpPr>
            <a:xfrm>
              <a:off x="5600328" y="2260733"/>
              <a:ext cx="991344" cy="991341"/>
              <a:chOff x="3031090" y="2734209"/>
              <a:chExt cx="752625" cy="752623"/>
            </a:xfrm>
          </p:grpSpPr>
          <p:sp>
            <p:nvSpPr>
              <p:cNvPr id="21" name="Oval 20">
                <a:extLst>
                  <a:ext uri="{FF2B5EF4-FFF2-40B4-BE49-F238E27FC236}">
                    <a16:creationId xmlns:a16="http://schemas.microsoft.com/office/drawing/2014/main" id="{7CAE8D3A-D17B-E707-2EA7-78C9FDC5932D}"/>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9800CE84-6350-B5EA-BBF0-828B2BE30E2D}"/>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20" name="Graphic 19">
              <a:extLst>
                <a:ext uri="{FF2B5EF4-FFF2-40B4-BE49-F238E27FC236}">
                  <a16:creationId xmlns:a16="http://schemas.microsoft.com/office/drawing/2014/main" id="{87FAB020-D4AB-2EFA-B2F7-74BA01A755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3" name="Rectangle: Rounded Corners 22">
            <a:extLst>
              <a:ext uri="{FF2B5EF4-FFF2-40B4-BE49-F238E27FC236}">
                <a16:creationId xmlns:a16="http://schemas.microsoft.com/office/drawing/2014/main" id="{06CCA909-F648-F9B5-6D10-2481FB1E8F88}"/>
              </a:ext>
            </a:extLst>
          </p:cNvPr>
          <p:cNvSpPr/>
          <p:nvPr/>
        </p:nvSpPr>
        <p:spPr bwMode="auto">
          <a:xfrm>
            <a:off x="2582693" y="3080466"/>
            <a:ext cx="1397863" cy="222587"/>
          </a:xfrm>
          <a:prstGeom prst="roundRect">
            <a:avLst>
              <a:gd name="adj" fmla="val 50000"/>
            </a:avLst>
          </a:prstGeom>
          <a:solidFill>
            <a:srgbClr val="FF5C39"/>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Semibold"/>
                <a:ea typeface="Segoe UI" pitchFamily="34" charset="0"/>
                <a:cs typeface="Segoe UI" pitchFamily="34" charset="0"/>
              </a:rPr>
              <a:t>End-Users</a:t>
            </a:r>
          </a:p>
        </p:txBody>
      </p:sp>
      <p:sp>
        <p:nvSpPr>
          <p:cNvPr id="37" name="TextBox 36">
            <a:extLst>
              <a:ext uri="{FF2B5EF4-FFF2-40B4-BE49-F238E27FC236}">
                <a16:creationId xmlns:a16="http://schemas.microsoft.com/office/drawing/2014/main" id="{024279A3-E626-7E21-11C0-0E124FEF623B}"/>
              </a:ext>
            </a:extLst>
          </p:cNvPr>
          <p:cNvSpPr txBox="1"/>
          <p:nvPr/>
        </p:nvSpPr>
        <p:spPr>
          <a:xfrm>
            <a:off x="322716" y="3675716"/>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Knowledge</a:t>
            </a:r>
          </a:p>
        </p:txBody>
      </p:sp>
      <p:cxnSp>
        <p:nvCxnSpPr>
          <p:cNvPr id="38" name="Straight Arrow Connector 37">
            <a:extLst>
              <a:ext uri="{FF2B5EF4-FFF2-40B4-BE49-F238E27FC236}">
                <a16:creationId xmlns:a16="http://schemas.microsoft.com/office/drawing/2014/main" id="{55DD9537-442E-1A6B-B0DD-BC750BF0DB2A}"/>
              </a:ext>
            </a:extLst>
          </p:cNvPr>
          <p:cNvCxnSpPr>
            <a:cxnSpLocks/>
          </p:cNvCxnSpPr>
          <p:nvPr/>
        </p:nvCxnSpPr>
        <p:spPr>
          <a:xfrm flipH="1">
            <a:off x="2500288" y="3852688"/>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DF0393A-F26C-8CBF-8109-E344040E6C87}"/>
              </a:ext>
            </a:extLst>
          </p:cNvPr>
          <p:cNvSpPr txBox="1"/>
          <p:nvPr/>
        </p:nvSpPr>
        <p:spPr>
          <a:xfrm>
            <a:off x="2779183" y="3768826"/>
            <a:ext cx="1444627" cy="169277"/>
          </a:xfrm>
          <a:prstGeom prst="rect">
            <a:avLst/>
          </a:prstGeom>
          <a:solidFill>
            <a:schemeClr val="accent1">
              <a:lumMod val="60000"/>
              <a:lumOff val="40000"/>
            </a:schemeClr>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Your Business Data </a:t>
            </a:r>
          </a:p>
        </p:txBody>
      </p:sp>
      <p:sp>
        <p:nvSpPr>
          <p:cNvPr id="40" name="TextBox 39">
            <a:extLst>
              <a:ext uri="{FF2B5EF4-FFF2-40B4-BE49-F238E27FC236}">
                <a16:creationId xmlns:a16="http://schemas.microsoft.com/office/drawing/2014/main" id="{260A41E4-10DE-7596-E757-4E583CAD24EB}"/>
              </a:ext>
            </a:extLst>
          </p:cNvPr>
          <p:cNvSpPr txBox="1"/>
          <p:nvPr/>
        </p:nvSpPr>
        <p:spPr>
          <a:xfrm>
            <a:off x="8690504" y="3756145"/>
            <a:ext cx="1397863" cy="169277"/>
          </a:xfrm>
          <a:prstGeom prst="rect">
            <a:avLst/>
          </a:prstGeom>
          <a:solidFill>
            <a:schemeClr val="accent1">
              <a:lumMod val="60000"/>
              <a:lumOff val="40000"/>
            </a:schemeClr>
          </a:solidFill>
        </p:spPr>
        <p:txBody>
          <a:bodyPr wrap="squar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External sources</a:t>
            </a:r>
          </a:p>
        </p:txBody>
      </p:sp>
      <p:sp>
        <p:nvSpPr>
          <p:cNvPr id="41" name="TextBox 40">
            <a:extLst>
              <a:ext uri="{FF2B5EF4-FFF2-40B4-BE49-F238E27FC236}">
                <a16:creationId xmlns:a16="http://schemas.microsoft.com/office/drawing/2014/main" id="{C2776ABC-7649-433F-CE11-209C25EA0DC5}"/>
              </a:ext>
            </a:extLst>
          </p:cNvPr>
          <p:cNvSpPr txBox="1"/>
          <p:nvPr/>
        </p:nvSpPr>
        <p:spPr>
          <a:xfrm>
            <a:off x="322716" y="4089172"/>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Actions</a:t>
            </a:r>
          </a:p>
        </p:txBody>
      </p:sp>
      <p:cxnSp>
        <p:nvCxnSpPr>
          <p:cNvPr id="42" name="Straight Arrow Connector 41">
            <a:extLst>
              <a:ext uri="{FF2B5EF4-FFF2-40B4-BE49-F238E27FC236}">
                <a16:creationId xmlns:a16="http://schemas.microsoft.com/office/drawing/2014/main" id="{118D1E42-993D-A602-6BDB-A3DD97503A6C}"/>
              </a:ext>
            </a:extLst>
          </p:cNvPr>
          <p:cNvCxnSpPr>
            <a:cxnSpLocks/>
          </p:cNvCxnSpPr>
          <p:nvPr/>
        </p:nvCxnSpPr>
        <p:spPr>
          <a:xfrm flipH="1">
            <a:off x="2500288" y="4266144"/>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B2F964B-12CF-DF80-8818-516F44F665CF}"/>
              </a:ext>
            </a:extLst>
          </p:cNvPr>
          <p:cNvSpPr txBox="1"/>
          <p:nvPr/>
        </p:nvSpPr>
        <p:spPr>
          <a:xfrm>
            <a:off x="2758201" y="4177665"/>
            <a:ext cx="1083950" cy="169277"/>
          </a:xfrm>
          <a:prstGeom prst="rect">
            <a:avLst/>
          </a:prstGeom>
          <a:solidFill>
            <a:schemeClr val="accent1">
              <a:lumMod val="60000"/>
              <a:lumOff val="40000"/>
            </a:schemeClr>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Retrieval Only</a:t>
            </a:r>
          </a:p>
        </p:txBody>
      </p:sp>
      <p:sp>
        <p:nvSpPr>
          <p:cNvPr id="44" name="TextBox 43">
            <a:extLst>
              <a:ext uri="{FF2B5EF4-FFF2-40B4-BE49-F238E27FC236}">
                <a16:creationId xmlns:a16="http://schemas.microsoft.com/office/drawing/2014/main" id="{2C7E6B21-F913-05AB-B6B2-72D7683CD588}"/>
              </a:ext>
            </a:extLst>
          </p:cNvPr>
          <p:cNvSpPr txBox="1"/>
          <p:nvPr/>
        </p:nvSpPr>
        <p:spPr>
          <a:xfrm>
            <a:off x="8650153" y="4169601"/>
            <a:ext cx="1438214" cy="169277"/>
          </a:xfrm>
          <a:prstGeom prst="rect">
            <a:avLst/>
          </a:prstGeom>
          <a:solidFill>
            <a:schemeClr val="accent1">
              <a:lumMod val="60000"/>
              <a:lumOff val="40000"/>
            </a:schemeClr>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Task / Autonomous</a:t>
            </a:r>
          </a:p>
        </p:txBody>
      </p:sp>
      <p:sp>
        <p:nvSpPr>
          <p:cNvPr id="45" name="TextBox 44">
            <a:extLst>
              <a:ext uri="{FF2B5EF4-FFF2-40B4-BE49-F238E27FC236}">
                <a16:creationId xmlns:a16="http://schemas.microsoft.com/office/drawing/2014/main" id="{94B6EF3B-5C94-AE93-091E-E76C5D3C49B2}"/>
              </a:ext>
            </a:extLst>
          </p:cNvPr>
          <p:cNvSpPr txBox="1"/>
          <p:nvPr/>
        </p:nvSpPr>
        <p:spPr>
          <a:xfrm>
            <a:off x="322716" y="4502628"/>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Channels</a:t>
            </a:r>
          </a:p>
        </p:txBody>
      </p:sp>
      <p:cxnSp>
        <p:nvCxnSpPr>
          <p:cNvPr id="46" name="Straight Arrow Connector 45">
            <a:extLst>
              <a:ext uri="{FF2B5EF4-FFF2-40B4-BE49-F238E27FC236}">
                <a16:creationId xmlns:a16="http://schemas.microsoft.com/office/drawing/2014/main" id="{B0C587B9-3DCC-7741-9C01-40ADE0B893F9}"/>
              </a:ext>
            </a:extLst>
          </p:cNvPr>
          <p:cNvCxnSpPr>
            <a:cxnSpLocks/>
          </p:cNvCxnSpPr>
          <p:nvPr/>
        </p:nvCxnSpPr>
        <p:spPr>
          <a:xfrm flipH="1">
            <a:off x="2500288" y="4679600"/>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DE83C70-18EE-6DDE-E957-DBB5F8DA8673}"/>
              </a:ext>
            </a:extLst>
          </p:cNvPr>
          <p:cNvSpPr txBox="1"/>
          <p:nvPr/>
        </p:nvSpPr>
        <p:spPr>
          <a:xfrm>
            <a:off x="2758201" y="4593937"/>
            <a:ext cx="1397863" cy="169277"/>
          </a:xfrm>
          <a:prstGeom prst="rect">
            <a:avLst/>
          </a:prstGeom>
          <a:solidFill>
            <a:schemeClr val="accent1">
              <a:lumMod val="60000"/>
              <a:lumOff val="40000"/>
            </a:schemeClr>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Microsoft 365 Only</a:t>
            </a:r>
          </a:p>
        </p:txBody>
      </p:sp>
      <p:sp>
        <p:nvSpPr>
          <p:cNvPr id="48" name="TextBox 47">
            <a:extLst>
              <a:ext uri="{FF2B5EF4-FFF2-40B4-BE49-F238E27FC236}">
                <a16:creationId xmlns:a16="http://schemas.microsoft.com/office/drawing/2014/main" id="{9AECA416-4C89-7ED1-7F91-5EE246AD3DF6}"/>
              </a:ext>
            </a:extLst>
          </p:cNvPr>
          <p:cNvSpPr txBox="1"/>
          <p:nvPr/>
        </p:nvSpPr>
        <p:spPr>
          <a:xfrm>
            <a:off x="7523241" y="4539586"/>
            <a:ext cx="2565126" cy="169277"/>
          </a:xfrm>
          <a:prstGeom prst="rect">
            <a:avLst/>
          </a:prstGeom>
          <a:solidFill>
            <a:schemeClr val="accent1">
              <a:lumMod val="60000"/>
              <a:lumOff val="40000"/>
            </a:schemeClr>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Multiple Internal &amp; External Channels</a:t>
            </a:r>
          </a:p>
        </p:txBody>
      </p:sp>
      <p:cxnSp>
        <p:nvCxnSpPr>
          <p:cNvPr id="49" name="Straight Arrow Connector 48">
            <a:extLst>
              <a:ext uri="{FF2B5EF4-FFF2-40B4-BE49-F238E27FC236}">
                <a16:creationId xmlns:a16="http://schemas.microsoft.com/office/drawing/2014/main" id="{1CCB25F9-7B00-8E09-2037-97712425D7DF}"/>
              </a:ext>
            </a:extLst>
          </p:cNvPr>
          <p:cNvCxnSpPr>
            <a:cxnSpLocks/>
          </p:cNvCxnSpPr>
          <p:nvPr/>
        </p:nvCxnSpPr>
        <p:spPr>
          <a:xfrm>
            <a:off x="2445269" y="5227848"/>
            <a:ext cx="7869950" cy="0"/>
          </a:xfrm>
          <a:prstGeom prst="straightConnector1">
            <a:avLst/>
          </a:prstGeom>
          <a:ln w="38100">
            <a:solidFill>
              <a:srgbClr val="C00000"/>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38EFB4D-DD13-1FC9-F47E-F1CD64602A08}"/>
              </a:ext>
            </a:extLst>
          </p:cNvPr>
          <p:cNvSpPr txBox="1"/>
          <p:nvPr/>
        </p:nvSpPr>
        <p:spPr>
          <a:xfrm>
            <a:off x="3811171" y="4981533"/>
            <a:ext cx="4402615" cy="430887"/>
          </a:xfrm>
          <a:prstGeom prst="rect">
            <a:avLst/>
          </a:prstGeom>
          <a:solidFill>
            <a:schemeClr val="accent1">
              <a:lumMod val="60000"/>
              <a:lumOff val="40000"/>
            </a:schemeClr>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Increasing advanced governance and security needs</a:t>
            </a:r>
            <a:br>
              <a:rPr kumimoji="0" lang="en-US" sz="1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kumimoji="0" lang="en-US" sz="1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throughout agent lifecycle</a:t>
            </a:r>
          </a:p>
        </p:txBody>
      </p:sp>
      <p:sp>
        <p:nvSpPr>
          <p:cNvPr id="51" name="Title 1">
            <a:extLst>
              <a:ext uri="{FF2B5EF4-FFF2-40B4-BE49-F238E27FC236}">
                <a16:creationId xmlns:a16="http://schemas.microsoft.com/office/drawing/2014/main" id="{392AABCC-2FB4-22BD-F0B0-8AD9D6B613E0}"/>
              </a:ext>
            </a:extLst>
          </p:cNvPr>
          <p:cNvSpPr txBox="1">
            <a:spLocks/>
          </p:cNvSpPr>
          <p:nvPr/>
        </p:nvSpPr>
        <p:spPr>
          <a:xfrm>
            <a:off x="586740" y="190274"/>
            <a:ext cx="11018520" cy="430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1" i="0" u="none" strike="noStrike" kern="1200" cap="none" spc="0" normalizeH="0" baseline="0" noProof="0">
              <a:ln w="3175">
                <a:noFill/>
              </a:ln>
              <a:solidFill>
                <a:srgbClr val="FFFFFF"/>
              </a:solidFill>
              <a:effectLst/>
              <a:uLnTx/>
              <a:uFillTx/>
              <a:latin typeface="Segoe UI" panose="020B0502040204020203" pitchFamily="34" charset="0"/>
              <a:ea typeface="+mj-ea"/>
              <a:cs typeface="Segoe UI" panose="020B0502040204020203" pitchFamily="34" charset="0"/>
            </a:endParaRPr>
          </a:p>
        </p:txBody>
      </p:sp>
      <p:grpSp>
        <p:nvGrpSpPr>
          <p:cNvPr id="58" name="Group 57">
            <a:extLst>
              <a:ext uri="{FF2B5EF4-FFF2-40B4-BE49-F238E27FC236}">
                <a16:creationId xmlns:a16="http://schemas.microsoft.com/office/drawing/2014/main" id="{5FBF24A6-F89D-93DC-D804-7587101113AF}"/>
              </a:ext>
            </a:extLst>
          </p:cNvPr>
          <p:cNvGrpSpPr/>
          <p:nvPr/>
        </p:nvGrpSpPr>
        <p:grpSpPr>
          <a:xfrm>
            <a:off x="2290153" y="5826366"/>
            <a:ext cx="7611694" cy="222587"/>
            <a:chOff x="2290152" y="6039307"/>
            <a:chExt cx="7611694" cy="222587"/>
          </a:xfrm>
        </p:grpSpPr>
        <p:sp>
          <p:nvSpPr>
            <p:cNvPr id="59" name="Rectangle: Rounded Corners 58">
              <a:extLst>
                <a:ext uri="{FF2B5EF4-FFF2-40B4-BE49-F238E27FC236}">
                  <a16:creationId xmlns:a16="http://schemas.microsoft.com/office/drawing/2014/main" id="{BB6931BA-2926-99C9-C6E6-DCB2A28F835E}"/>
                </a:ext>
              </a:extLst>
            </p:cNvPr>
            <p:cNvSpPr/>
            <p:nvPr/>
          </p:nvSpPr>
          <p:spPr bwMode="auto">
            <a:xfrm>
              <a:off x="2290152"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chemeClr val="bg1"/>
                  </a:solidFill>
                  <a:latin typeface="Segoe UI Semibold"/>
                </a:rPr>
                <a:t>1. Development &amp; Testing</a:t>
              </a:r>
            </a:p>
          </p:txBody>
        </p:sp>
        <p:sp>
          <p:nvSpPr>
            <p:cNvPr id="60" name="Rectangle: Rounded Corners 59">
              <a:extLst>
                <a:ext uri="{FF2B5EF4-FFF2-40B4-BE49-F238E27FC236}">
                  <a16:creationId xmlns:a16="http://schemas.microsoft.com/office/drawing/2014/main" id="{A7FDFED4-D9E3-CF11-3F97-4962A85AAF70}"/>
                </a:ext>
              </a:extLst>
            </p:cNvPr>
            <p:cNvSpPr/>
            <p:nvPr/>
          </p:nvSpPr>
          <p:spPr bwMode="auto">
            <a:xfrm>
              <a:off x="4998719"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chemeClr val="bg1"/>
                  </a:solidFill>
                  <a:latin typeface="Segoe UI Semibold"/>
                </a:rPr>
                <a:t>2. Deployment</a:t>
              </a:r>
            </a:p>
          </p:txBody>
        </p:sp>
        <p:sp>
          <p:nvSpPr>
            <p:cNvPr id="61" name="Rectangle: Rounded Corners 60">
              <a:extLst>
                <a:ext uri="{FF2B5EF4-FFF2-40B4-BE49-F238E27FC236}">
                  <a16:creationId xmlns:a16="http://schemas.microsoft.com/office/drawing/2014/main" id="{E3B07915-F2AC-1B80-01A9-3E7D2F7B5BBE}"/>
                </a:ext>
              </a:extLst>
            </p:cNvPr>
            <p:cNvSpPr/>
            <p:nvPr/>
          </p:nvSpPr>
          <p:spPr bwMode="auto">
            <a:xfrm>
              <a:off x="7707286"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chemeClr val="bg1"/>
                  </a:solidFill>
                  <a:latin typeface="Segoe UI Semibold"/>
                </a:rPr>
                <a:t>3. Optimization</a:t>
              </a:r>
            </a:p>
          </p:txBody>
        </p:sp>
        <p:cxnSp>
          <p:nvCxnSpPr>
            <p:cNvPr id="62" name="Straight Arrow Connector 61">
              <a:extLst>
                <a:ext uri="{FF2B5EF4-FFF2-40B4-BE49-F238E27FC236}">
                  <a16:creationId xmlns:a16="http://schemas.microsoft.com/office/drawing/2014/main" id="{88EE342B-A4EF-384E-F060-23880C2D5E00}"/>
                </a:ext>
              </a:extLst>
            </p:cNvPr>
            <p:cNvCxnSpPr>
              <a:stCxn id="59" idx="3"/>
              <a:endCxn id="60" idx="1"/>
            </p:cNvCxnSpPr>
            <p:nvPr/>
          </p:nvCxnSpPr>
          <p:spPr>
            <a:xfrm>
              <a:off x="4484712"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cxnSp>
          <p:nvCxnSpPr>
            <p:cNvPr id="63" name="Straight Arrow Connector 62">
              <a:extLst>
                <a:ext uri="{FF2B5EF4-FFF2-40B4-BE49-F238E27FC236}">
                  <a16:creationId xmlns:a16="http://schemas.microsoft.com/office/drawing/2014/main" id="{03C980CE-A7F9-55EF-7421-6DE7B7F634ED}"/>
                </a:ext>
              </a:extLst>
            </p:cNvPr>
            <p:cNvCxnSpPr>
              <a:cxnSpLocks/>
              <a:stCxn id="60" idx="3"/>
              <a:endCxn id="61" idx="1"/>
            </p:cNvCxnSpPr>
            <p:nvPr/>
          </p:nvCxnSpPr>
          <p:spPr>
            <a:xfrm>
              <a:off x="7193279"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grpSp>
      <p:sp>
        <p:nvSpPr>
          <p:cNvPr id="52" name="Title 51">
            <a:extLst>
              <a:ext uri="{FF2B5EF4-FFF2-40B4-BE49-F238E27FC236}">
                <a16:creationId xmlns:a16="http://schemas.microsoft.com/office/drawing/2014/main" id="{6212325E-414E-AE7D-3BCA-A30426000CD9}"/>
              </a:ext>
            </a:extLst>
          </p:cNvPr>
          <p:cNvSpPr>
            <a:spLocks noGrp="1"/>
          </p:cNvSpPr>
          <p:nvPr>
            <p:ph type="title" idx="4294967295"/>
          </p:nvPr>
        </p:nvSpPr>
        <p:spPr>
          <a:xfrm>
            <a:off x="588010" y="445137"/>
            <a:ext cx="11017250" cy="862013"/>
          </a:xfrm>
        </p:spPr>
        <p:txBody>
          <a:bodyPr>
            <a:noAutofit/>
          </a:bodyPr>
          <a:lstStyle/>
          <a:p>
            <a:r>
              <a:rPr lang="en-US" sz="3800"/>
              <a:t>Advanced agents require more advanced governance and security</a:t>
            </a:r>
          </a:p>
        </p:txBody>
      </p:sp>
      <p:grpSp>
        <p:nvGrpSpPr>
          <p:cNvPr id="280" name="Group 279">
            <a:extLst>
              <a:ext uri="{FF2B5EF4-FFF2-40B4-BE49-F238E27FC236}">
                <a16:creationId xmlns:a16="http://schemas.microsoft.com/office/drawing/2014/main" id="{ED297C5E-F216-66A6-AB6E-80C4240F1A24}"/>
              </a:ext>
            </a:extLst>
          </p:cNvPr>
          <p:cNvGrpSpPr/>
          <p:nvPr/>
        </p:nvGrpSpPr>
        <p:grpSpPr>
          <a:xfrm>
            <a:off x="5617477" y="1880809"/>
            <a:ext cx="991344" cy="991341"/>
            <a:chOff x="5600328" y="2260733"/>
            <a:chExt cx="991344" cy="991341"/>
          </a:xfrm>
        </p:grpSpPr>
        <p:grpSp>
          <p:nvGrpSpPr>
            <p:cNvPr id="281" name="Group 280">
              <a:extLst>
                <a:ext uri="{FF2B5EF4-FFF2-40B4-BE49-F238E27FC236}">
                  <a16:creationId xmlns:a16="http://schemas.microsoft.com/office/drawing/2014/main" id="{8D934239-6629-540D-6C7E-6E885FF7355C}"/>
                </a:ext>
              </a:extLst>
            </p:cNvPr>
            <p:cNvGrpSpPr/>
            <p:nvPr/>
          </p:nvGrpSpPr>
          <p:grpSpPr>
            <a:xfrm>
              <a:off x="5600328" y="2260733"/>
              <a:ext cx="991344" cy="991341"/>
              <a:chOff x="3031090" y="2734209"/>
              <a:chExt cx="752625" cy="752623"/>
            </a:xfrm>
          </p:grpSpPr>
          <p:sp>
            <p:nvSpPr>
              <p:cNvPr id="283" name="Oval 282">
                <a:extLst>
                  <a:ext uri="{FF2B5EF4-FFF2-40B4-BE49-F238E27FC236}">
                    <a16:creationId xmlns:a16="http://schemas.microsoft.com/office/drawing/2014/main" id="{48F48124-E0AB-2808-6A76-D1F00A045132}"/>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284" name="Oval 283">
                <a:extLst>
                  <a:ext uri="{FF2B5EF4-FFF2-40B4-BE49-F238E27FC236}">
                    <a16:creationId xmlns:a16="http://schemas.microsoft.com/office/drawing/2014/main" id="{38603FE2-3AB6-1E24-55F6-DBEAE5868C2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282" name="Graphic 281">
              <a:extLst>
                <a:ext uri="{FF2B5EF4-FFF2-40B4-BE49-F238E27FC236}">
                  <a16:creationId xmlns:a16="http://schemas.microsoft.com/office/drawing/2014/main" id="{475DB07A-3F68-A517-59F2-033C955D65B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grpSp>
        <p:nvGrpSpPr>
          <p:cNvPr id="285" name="Group 284">
            <a:extLst>
              <a:ext uri="{FF2B5EF4-FFF2-40B4-BE49-F238E27FC236}">
                <a16:creationId xmlns:a16="http://schemas.microsoft.com/office/drawing/2014/main" id="{E906D6B0-7B8A-53A7-8A11-262656E2A576}"/>
              </a:ext>
            </a:extLst>
          </p:cNvPr>
          <p:cNvGrpSpPr/>
          <p:nvPr/>
        </p:nvGrpSpPr>
        <p:grpSpPr>
          <a:xfrm>
            <a:off x="5617477" y="1859671"/>
            <a:ext cx="991344" cy="991341"/>
            <a:chOff x="5600328" y="2260733"/>
            <a:chExt cx="991344" cy="991341"/>
          </a:xfrm>
        </p:grpSpPr>
        <p:grpSp>
          <p:nvGrpSpPr>
            <p:cNvPr id="286" name="Group 285">
              <a:extLst>
                <a:ext uri="{FF2B5EF4-FFF2-40B4-BE49-F238E27FC236}">
                  <a16:creationId xmlns:a16="http://schemas.microsoft.com/office/drawing/2014/main" id="{9AA5B99E-A794-1ECB-6A53-1D88736BEC48}"/>
                </a:ext>
              </a:extLst>
            </p:cNvPr>
            <p:cNvGrpSpPr/>
            <p:nvPr/>
          </p:nvGrpSpPr>
          <p:grpSpPr>
            <a:xfrm>
              <a:off x="5600328" y="2260733"/>
              <a:ext cx="991344" cy="991341"/>
              <a:chOff x="3031090" y="2734209"/>
              <a:chExt cx="752625" cy="752623"/>
            </a:xfrm>
          </p:grpSpPr>
          <p:sp>
            <p:nvSpPr>
              <p:cNvPr id="288" name="Oval 287">
                <a:extLst>
                  <a:ext uri="{FF2B5EF4-FFF2-40B4-BE49-F238E27FC236}">
                    <a16:creationId xmlns:a16="http://schemas.microsoft.com/office/drawing/2014/main" id="{639EB5E7-D6C8-13E6-4AD8-511190B6BA97}"/>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289" name="Oval 288">
                <a:extLst>
                  <a:ext uri="{FF2B5EF4-FFF2-40B4-BE49-F238E27FC236}">
                    <a16:creationId xmlns:a16="http://schemas.microsoft.com/office/drawing/2014/main" id="{E4CA5AAF-07F1-3D2D-0C7C-6696D8031D38}"/>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287" name="Graphic 286">
              <a:extLst>
                <a:ext uri="{FF2B5EF4-FFF2-40B4-BE49-F238E27FC236}">
                  <a16:creationId xmlns:a16="http://schemas.microsoft.com/office/drawing/2014/main" id="{1BF10CCB-30F4-6130-B3ED-4C2628ABE4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grpSp>
        <p:nvGrpSpPr>
          <p:cNvPr id="290" name="Group 289">
            <a:extLst>
              <a:ext uri="{FF2B5EF4-FFF2-40B4-BE49-F238E27FC236}">
                <a16:creationId xmlns:a16="http://schemas.microsoft.com/office/drawing/2014/main" id="{5F7797AE-1A46-EEBA-4BA9-DD7F02D116FC}"/>
              </a:ext>
            </a:extLst>
          </p:cNvPr>
          <p:cNvGrpSpPr/>
          <p:nvPr/>
        </p:nvGrpSpPr>
        <p:grpSpPr>
          <a:xfrm>
            <a:off x="5626880" y="1863709"/>
            <a:ext cx="991344" cy="991341"/>
            <a:chOff x="12672884" y="995630"/>
            <a:chExt cx="991344" cy="991341"/>
          </a:xfrm>
        </p:grpSpPr>
        <p:grpSp>
          <p:nvGrpSpPr>
            <p:cNvPr id="291" name="Group 290">
              <a:extLst>
                <a:ext uri="{FF2B5EF4-FFF2-40B4-BE49-F238E27FC236}">
                  <a16:creationId xmlns:a16="http://schemas.microsoft.com/office/drawing/2014/main" id="{0D81A38C-77A8-8666-6D3C-43D9D554882B}"/>
                </a:ext>
              </a:extLst>
            </p:cNvPr>
            <p:cNvGrpSpPr/>
            <p:nvPr/>
          </p:nvGrpSpPr>
          <p:grpSpPr>
            <a:xfrm>
              <a:off x="12672884" y="995630"/>
              <a:ext cx="991344" cy="991341"/>
              <a:chOff x="3031090" y="2734209"/>
              <a:chExt cx="752625" cy="752623"/>
            </a:xfrm>
          </p:grpSpPr>
          <p:sp>
            <p:nvSpPr>
              <p:cNvPr id="293" name="Oval 292">
                <a:extLst>
                  <a:ext uri="{FF2B5EF4-FFF2-40B4-BE49-F238E27FC236}">
                    <a16:creationId xmlns:a16="http://schemas.microsoft.com/office/drawing/2014/main" id="{A01A5F9A-1751-5E1D-7A1A-6F2AB8B97A2E}"/>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294" name="Oval 293">
                <a:extLst>
                  <a:ext uri="{FF2B5EF4-FFF2-40B4-BE49-F238E27FC236}">
                    <a16:creationId xmlns:a16="http://schemas.microsoft.com/office/drawing/2014/main" id="{C9FC45CE-6E42-E825-35D0-6359EB4A0C1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292" name="Picture 2">
              <a:extLst>
                <a:ext uri="{FF2B5EF4-FFF2-40B4-BE49-F238E27FC236}">
                  <a16:creationId xmlns:a16="http://schemas.microsoft.com/office/drawing/2014/main" id="{9C4563EA-592E-A4A5-0927-94641326C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91991" y="1213417"/>
              <a:ext cx="565444" cy="5654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95" name="Group 294">
            <a:extLst>
              <a:ext uri="{FF2B5EF4-FFF2-40B4-BE49-F238E27FC236}">
                <a16:creationId xmlns:a16="http://schemas.microsoft.com/office/drawing/2014/main" id="{CBA026C2-C3F3-F6DA-FAAA-A526AD22B028}"/>
              </a:ext>
            </a:extLst>
          </p:cNvPr>
          <p:cNvGrpSpPr/>
          <p:nvPr/>
        </p:nvGrpSpPr>
        <p:grpSpPr>
          <a:xfrm>
            <a:off x="5642461" y="1852018"/>
            <a:ext cx="991344" cy="991341"/>
            <a:chOff x="12672884" y="2107595"/>
            <a:chExt cx="991344" cy="991341"/>
          </a:xfrm>
        </p:grpSpPr>
        <p:grpSp>
          <p:nvGrpSpPr>
            <p:cNvPr id="296" name="Group 295">
              <a:extLst>
                <a:ext uri="{FF2B5EF4-FFF2-40B4-BE49-F238E27FC236}">
                  <a16:creationId xmlns:a16="http://schemas.microsoft.com/office/drawing/2014/main" id="{E6E0C5C8-A4AD-2414-1AB3-53EB886CEB9C}"/>
                </a:ext>
              </a:extLst>
            </p:cNvPr>
            <p:cNvGrpSpPr/>
            <p:nvPr/>
          </p:nvGrpSpPr>
          <p:grpSpPr>
            <a:xfrm>
              <a:off x="12672884" y="2107595"/>
              <a:ext cx="991344" cy="991341"/>
              <a:chOff x="3031090" y="2734209"/>
              <a:chExt cx="752625" cy="752623"/>
            </a:xfrm>
          </p:grpSpPr>
          <p:sp>
            <p:nvSpPr>
              <p:cNvPr id="298" name="Oval 297">
                <a:extLst>
                  <a:ext uri="{FF2B5EF4-FFF2-40B4-BE49-F238E27FC236}">
                    <a16:creationId xmlns:a16="http://schemas.microsoft.com/office/drawing/2014/main" id="{F5D4190A-1BAE-F79B-3457-1E979DF1D3D5}"/>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299" name="Oval 298">
                <a:extLst>
                  <a:ext uri="{FF2B5EF4-FFF2-40B4-BE49-F238E27FC236}">
                    <a16:creationId xmlns:a16="http://schemas.microsoft.com/office/drawing/2014/main" id="{658E0218-30D7-CB6F-B25D-B1264163E4B4}"/>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297" name="Graphic 296">
              <a:extLst>
                <a:ext uri="{FF2B5EF4-FFF2-40B4-BE49-F238E27FC236}">
                  <a16:creationId xmlns:a16="http://schemas.microsoft.com/office/drawing/2014/main" id="{1D03DB66-EF82-1C3B-C0AA-54651EBB75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11734" y="2337283"/>
              <a:ext cx="529601" cy="529601"/>
            </a:xfrm>
            <a:prstGeom prst="rect">
              <a:avLst/>
            </a:prstGeom>
            <a:effectLst>
              <a:outerShdw blurRad="50800" dist="38100" dir="2700000" algn="tl" rotWithShape="0">
                <a:prstClr val="black">
                  <a:alpha val="40000"/>
                </a:prstClr>
              </a:outerShdw>
            </a:effectLst>
          </p:spPr>
        </p:pic>
      </p:grpSp>
      <p:grpSp>
        <p:nvGrpSpPr>
          <p:cNvPr id="301" name="Group 300">
            <a:extLst>
              <a:ext uri="{FF2B5EF4-FFF2-40B4-BE49-F238E27FC236}">
                <a16:creationId xmlns:a16="http://schemas.microsoft.com/office/drawing/2014/main" id="{B0CF7DEE-93B4-2261-8509-2ED215C01507}"/>
              </a:ext>
            </a:extLst>
          </p:cNvPr>
          <p:cNvGrpSpPr/>
          <p:nvPr/>
        </p:nvGrpSpPr>
        <p:grpSpPr>
          <a:xfrm>
            <a:off x="5636462" y="1858095"/>
            <a:ext cx="991344" cy="991341"/>
            <a:chOff x="3031090" y="2734209"/>
            <a:chExt cx="752625" cy="752623"/>
          </a:xfrm>
          <a:solidFill>
            <a:schemeClr val="tx1">
              <a:lumMod val="95000"/>
            </a:schemeClr>
          </a:solidFill>
        </p:grpSpPr>
        <p:sp>
          <p:nvSpPr>
            <p:cNvPr id="303" name="Oval 302">
              <a:extLst>
                <a:ext uri="{FF2B5EF4-FFF2-40B4-BE49-F238E27FC236}">
                  <a16:creationId xmlns:a16="http://schemas.microsoft.com/office/drawing/2014/main" id="{E1D6CB9C-24CA-C7F2-0B88-DF167646EC4F}"/>
                </a:ext>
              </a:extLst>
            </p:cNvPr>
            <p:cNvSpPr/>
            <p:nvPr/>
          </p:nvSpPr>
          <p:spPr bwMode="auto">
            <a:xfrm>
              <a:off x="3031090" y="2734209"/>
              <a:ext cx="752625" cy="752623"/>
            </a:xfrm>
            <a:prstGeom prst="ellipse">
              <a:avLst/>
            </a:prstGeom>
            <a:grp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304" name="Oval 303">
              <a:extLst>
                <a:ext uri="{FF2B5EF4-FFF2-40B4-BE49-F238E27FC236}">
                  <a16:creationId xmlns:a16="http://schemas.microsoft.com/office/drawing/2014/main" id="{F1CA0CF4-F095-86F7-5C56-51C41D45FE55}"/>
                </a:ext>
              </a:extLst>
            </p:cNvPr>
            <p:cNvSpPr/>
            <p:nvPr/>
          </p:nvSpPr>
          <p:spPr bwMode="auto">
            <a:xfrm>
              <a:off x="3104982" y="2808102"/>
              <a:ext cx="604841" cy="604837"/>
            </a:xfrm>
            <a:prstGeom prst="ellipse">
              <a:avLst/>
            </a:prstGeom>
            <a:grp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54" name="Picture 4" descr="Copilot Studio: Øk produktiviteten i bedriften | Puzzlepart">
            <a:extLst>
              <a:ext uri="{FF2B5EF4-FFF2-40B4-BE49-F238E27FC236}">
                <a16:creationId xmlns:a16="http://schemas.microsoft.com/office/drawing/2014/main" id="{D757A9B6-CC69-1E2F-F0DA-A26CC9361F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5916" y="2071661"/>
            <a:ext cx="613005" cy="548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7EF7D1-48FD-4DBA-6A8E-D6D998A996FA}"/>
              </a:ext>
            </a:extLst>
          </p:cNvPr>
          <p:cNvGrpSpPr/>
          <p:nvPr/>
        </p:nvGrpSpPr>
        <p:grpSpPr>
          <a:xfrm>
            <a:off x="3391633" y="1885310"/>
            <a:ext cx="991344" cy="991341"/>
            <a:chOff x="3031090" y="2734209"/>
            <a:chExt cx="752625" cy="752623"/>
          </a:xfrm>
          <a:solidFill>
            <a:schemeClr val="tx1">
              <a:lumMod val="95000"/>
            </a:schemeClr>
          </a:solidFill>
        </p:grpSpPr>
        <p:sp>
          <p:nvSpPr>
            <p:cNvPr id="53" name="Oval 52">
              <a:extLst>
                <a:ext uri="{FF2B5EF4-FFF2-40B4-BE49-F238E27FC236}">
                  <a16:creationId xmlns:a16="http://schemas.microsoft.com/office/drawing/2014/main" id="{AD41B68B-FE03-4369-F3C5-F377A601B057}"/>
                </a:ext>
              </a:extLst>
            </p:cNvPr>
            <p:cNvSpPr/>
            <p:nvPr/>
          </p:nvSpPr>
          <p:spPr bwMode="auto">
            <a:xfrm>
              <a:off x="3031090" y="2734209"/>
              <a:ext cx="752625" cy="752623"/>
            </a:xfrm>
            <a:prstGeom prst="ellipse">
              <a:avLst/>
            </a:prstGeom>
            <a:grp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3CD09C98-E63E-977A-F81A-C7D9FAC27A29}"/>
                </a:ext>
              </a:extLst>
            </p:cNvPr>
            <p:cNvSpPr/>
            <p:nvPr/>
          </p:nvSpPr>
          <p:spPr bwMode="auto">
            <a:xfrm>
              <a:off x="3104982" y="2808102"/>
              <a:ext cx="604841" cy="604837"/>
            </a:xfrm>
            <a:prstGeom prst="ellipse">
              <a:avLst/>
            </a:prstGeom>
            <a:grp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Segoe UI" pitchFamily="34" charset="0"/>
              </a:endParaRPr>
            </a:p>
          </p:txBody>
        </p:sp>
      </p:grpSp>
      <p:pic>
        <p:nvPicPr>
          <p:cNvPr id="57" name="Picture 56" descr="A logo with a black background&#10;&#10;AI-generated content may be incorrect.">
            <a:extLst>
              <a:ext uri="{FF2B5EF4-FFF2-40B4-BE49-F238E27FC236}">
                <a16:creationId xmlns:a16="http://schemas.microsoft.com/office/drawing/2014/main" id="{077BA66B-CFAB-22EA-BE9F-A17272D09F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5330" y="1785956"/>
            <a:ext cx="1167382" cy="1167382"/>
          </a:xfrm>
          <a:prstGeom prst="rect">
            <a:avLst/>
          </a:prstGeom>
        </p:spPr>
      </p:pic>
      <p:sp>
        <p:nvSpPr>
          <p:cNvPr id="56" name="Rectangle: Rounded Corners 55">
            <a:extLst>
              <a:ext uri="{FF2B5EF4-FFF2-40B4-BE49-F238E27FC236}">
                <a16:creationId xmlns:a16="http://schemas.microsoft.com/office/drawing/2014/main" id="{3D13543A-22E9-502E-D3E3-459792396B2F}"/>
              </a:ext>
            </a:extLst>
          </p:cNvPr>
          <p:cNvSpPr/>
          <p:nvPr/>
        </p:nvSpPr>
        <p:spPr bwMode="auto">
          <a:xfrm>
            <a:off x="5429714" y="3073529"/>
            <a:ext cx="1432793" cy="220725"/>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Makers</a:t>
            </a:r>
          </a:p>
        </p:txBody>
      </p:sp>
      <p:sp>
        <p:nvSpPr>
          <p:cNvPr id="256" name="Rectangle: Rounded Corners 255">
            <a:extLst>
              <a:ext uri="{FF2B5EF4-FFF2-40B4-BE49-F238E27FC236}">
                <a16:creationId xmlns:a16="http://schemas.microsoft.com/office/drawing/2014/main" id="{1939D5A9-C140-EF68-8A7E-E61062535980}"/>
              </a:ext>
            </a:extLst>
          </p:cNvPr>
          <p:cNvSpPr/>
          <p:nvPr/>
        </p:nvSpPr>
        <p:spPr bwMode="auto">
          <a:xfrm>
            <a:off x="8235216" y="3080465"/>
            <a:ext cx="1397863" cy="222587"/>
          </a:xfrm>
          <a:prstGeom prst="roundRect">
            <a:avLst>
              <a:gd name="adj" fmla="val 50000"/>
            </a:avLst>
          </a:prstGeom>
          <a:solidFill>
            <a:srgbClr val="2CC6C3"/>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Developers</a:t>
            </a:r>
          </a:p>
        </p:txBody>
      </p:sp>
      <p:pic>
        <p:nvPicPr>
          <p:cNvPr id="17" name="Picture 16">
            <a:extLst>
              <a:ext uri="{FF2B5EF4-FFF2-40B4-BE49-F238E27FC236}">
                <a16:creationId xmlns:a16="http://schemas.microsoft.com/office/drawing/2014/main" id="{17FD7074-639A-0EA3-1F7E-4004BA67BE5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2923" b="2923"/>
          <a:stretch/>
        </p:blipFill>
        <p:spPr>
          <a:xfrm>
            <a:off x="3617880" y="2126536"/>
            <a:ext cx="538849" cy="507350"/>
          </a:xfrm>
          <a:prstGeom prst="rect">
            <a:avLst/>
          </a:prstGeom>
          <a:ln w="7441" cap="flat">
            <a:noFill/>
            <a:prstDash val="solid"/>
            <a:miter/>
          </a:ln>
          <a:effectLst>
            <a:outerShdw blurRad="50800" dist="38100" dir="5400000" algn="t" rotWithShape="0">
              <a:prstClr val="black">
                <a:alpha val="40000"/>
              </a:prstClr>
            </a:outerShdw>
          </a:effectLst>
        </p:spPr>
      </p:pic>
      <p:sp>
        <p:nvSpPr>
          <p:cNvPr id="3" name="Rectangle: Rounded Corners 43">
            <a:extLst>
              <a:ext uri="{FF2B5EF4-FFF2-40B4-BE49-F238E27FC236}">
                <a16:creationId xmlns:a16="http://schemas.microsoft.com/office/drawing/2014/main" id="{02440866-BADD-2C1D-83CC-2C68DCC4D3A5}"/>
              </a:ext>
              <a:ext uri="{C183D7F6-B498-43B3-948B-1728B52AA6E4}">
                <adec:decorative xmlns:adec="http://schemas.microsoft.com/office/drawing/2017/decorative" val="1"/>
              </a:ext>
            </a:extLst>
          </p:cNvPr>
          <p:cNvSpPr>
            <a:spLocks/>
          </p:cNvSpPr>
          <p:nvPr/>
        </p:nvSpPr>
        <p:spPr bwMode="auto">
          <a:xfrm>
            <a:off x="405811" y="1721096"/>
            <a:ext cx="4318590" cy="3149146"/>
          </a:xfrm>
          <a:prstGeom prst="roundRect">
            <a:avLst>
              <a:gd name="adj" fmla="val 5000"/>
            </a:avLst>
          </a:prstGeom>
          <a:noFill/>
          <a:ln w="7620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245467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33AD-D17D-8990-6369-4A6F64D72DD1}"/>
              </a:ext>
            </a:extLst>
          </p:cNvPr>
          <p:cNvSpPr>
            <a:spLocks noGrp="1"/>
          </p:cNvSpPr>
          <p:nvPr>
            <p:ph type="title"/>
          </p:nvPr>
        </p:nvSpPr>
        <p:spPr/>
        <p:txBody>
          <a:bodyPr/>
          <a:lstStyle/>
          <a:p>
            <a:r>
              <a:rPr lang="en-US"/>
              <a:t>Spectrum of Agents and Controls</a:t>
            </a:r>
          </a:p>
        </p:txBody>
      </p:sp>
      <p:sp>
        <p:nvSpPr>
          <p:cNvPr id="3" name="Rounded Rectangle 25">
            <a:extLst>
              <a:ext uri="{FF2B5EF4-FFF2-40B4-BE49-F238E27FC236}">
                <a16:creationId xmlns:a16="http://schemas.microsoft.com/office/drawing/2014/main" id="{3A9089D0-7FF0-F05A-70DB-8BCE613DF5AF}"/>
              </a:ext>
              <a:ext uri="{C183D7F6-B498-43B3-948B-1728B52AA6E4}">
                <adec:decorative xmlns:adec="http://schemas.microsoft.com/office/drawing/2017/decorative" val="1"/>
              </a:ext>
            </a:extLst>
          </p:cNvPr>
          <p:cNvSpPr>
            <a:spLocks/>
          </p:cNvSpPr>
          <p:nvPr/>
        </p:nvSpPr>
        <p:spPr>
          <a:xfrm>
            <a:off x="667101" y="1508596"/>
            <a:ext cx="11227528" cy="4345123"/>
          </a:xfrm>
          <a:prstGeom prst="roundRect">
            <a:avLst>
              <a:gd name="adj" fmla="val 2247"/>
            </a:avLst>
          </a:prstGeom>
          <a:noFill/>
          <a:ln w="10795" cap="flat" cmpd="sng" algn="ctr">
            <a:noFill/>
            <a:prstDash val="solid"/>
          </a:ln>
          <a:effectLst>
            <a:outerShdw blurRad="127000" dist="33020" dir="540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182880" tIns="91440" rIns="182880" bIns="365760" rtlCol="0" anchor="b">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000" b="0" i="0" u="none" strike="noStrike" kern="0" cap="none" spc="0" normalizeH="0" baseline="0" noProof="0">
              <a:ln>
                <a:noFill/>
              </a:ln>
              <a:solidFill>
                <a:srgbClr val="1F1F1E"/>
              </a:solidFill>
              <a:effectLst/>
              <a:uLnTx/>
              <a:uFillTx/>
              <a:latin typeface="Segoe UI" panose="020B0502040204020203" pitchFamily="34" charset="0"/>
              <a:ea typeface="Segoe UI Regular" pitchFamily="34" charset="-122"/>
              <a:cs typeface="Segoe UI" panose="020B0502040204020203" pitchFamily="34" charset="0"/>
            </a:endParaRPr>
          </a:p>
        </p:txBody>
      </p:sp>
      <p:graphicFrame>
        <p:nvGraphicFramePr>
          <p:cNvPr id="4" name="Table 3">
            <a:extLst>
              <a:ext uri="{FF2B5EF4-FFF2-40B4-BE49-F238E27FC236}">
                <a16:creationId xmlns:a16="http://schemas.microsoft.com/office/drawing/2014/main" id="{064937CF-56B5-3DAB-F31C-14B3C0B49D77}"/>
              </a:ext>
            </a:extLst>
          </p:cNvPr>
          <p:cNvGraphicFramePr>
            <a:graphicFrameLocks noGrp="1"/>
          </p:cNvGraphicFramePr>
          <p:nvPr/>
        </p:nvGraphicFramePr>
        <p:xfrm>
          <a:off x="659219" y="2096767"/>
          <a:ext cx="11240814" cy="3707925"/>
        </p:xfrm>
        <a:graphic>
          <a:graphicData uri="http://schemas.openxmlformats.org/drawingml/2006/table">
            <a:tbl>
              <a:tblPr firstRow="1" bandRow="1"/>
              <a:tblGrid>
                <a:gridCol w="2609193">
                  <a:extLst>
                    <a:ext uri="{9D8B030D-6E8A-4147-A177-3AD203B41FA5}">
                      <a16:colId xmlns:a16="http://schemas.microsoft.com/office/drawing/2014/main" val="1090453245"/>
                    </a:ext>
                  </a:extLst>
                </a:gridCol>
                <a:gridCol w="2561896">
                  <a:extLst>
                    <a:ext uri="{9D8B030D-6E8A-4147-A177-3AD203B41FA5}">
                      <a16:colId xmlns:a16="http://schemas.microsoft.com/office/drawing/2014/main" val="3427318786"/>
                    </a:ext>
                  </a:extLst>
                </a:gridCol>
                <a:gridCol w="2561896">
                  <a:extLst>
                    <a:ext uri="{9D8B030D-6E8A-4147-A177-3AD203B41FA5}">
                      <a16:colId xmlns:a16="http://schemas.microsoft.com/office/drawing/2014/main" val="4168070559"/>
                    </a:ext>
                  </a:extLst>
                </a:gridCol>
                <a:gridCol w="2561897">
                  <a:extLst>
                    <a:ext uri="{9D8B030D-6E8A-4147-A177-3AD203B41FA5}">
                      <a16:colId xmlns:a16="http://schemas.microsoft.com/office/drawing/2014/main" val="3817264551"/>
                    </a:ext>
                  </a:extLst>
                </a:gridCol>
                <a:gridCol w="945932">
                  <a:extLst>
                    <a:ext uri="{9D8B030D-6E8A-4147-A177-3AD203B41FA5}">
                      <a16:colId xmlns:a16="http://schemas.microsoft.com/office/drawing/2014/main" val="3813728764"/>
                    </a:ext>
                  </a:extLst>
                </a:gridCol>
              </a:tblGrid>
              <a:tr h="741585">
                <a:tc>
                  <a:txBody>
                    <a:bodyPr/>
                    <a:lstStyle/>
                    <a:p>
                      <a:endParaRPr kumimoji="0" lang="en-US" sz="1200" i="0" u="none" strike="noStrike" kern="1200" cap="none" spc="0" normalizeH="0" baseline="0">
                        <a:ln>
                          <a:noFill/>
                        </a:ln>
                        <a:solidFill>
                          <a:schemeClr val="tx1"/>
                        </a:solidFill>
                        <a:effectLst/>
                        <a:uLnTx/>
                        <a:uFillTx/>
                        <a:latin typeface="+mj-lt"/>
                        <a:ea typeface="+mn-ea"/>
                        <a:cs typeface="+mn-cs"/>
                      </a:endParaRPr>
                    </a:p>
                  </a:txBody>
                  <a:tcPr>
                    <a:lnL w="12700" cmpd="sng">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SharePoint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Copilot Studio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Any Tool </a:t>
                      </a:r>
                    </a:p>
                  </a:txBody>
                  <a:tcPr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936418"/>
                  </a:ext>
                </a:extLst>
              </a:tr>
              <a:tr h="741585">
                <a:tc>
                  <a:txBody>
                    <a:bodyPr/>
                    <a:lstStyle/>
                    <a:p>
                      <a:endParaRPr kumimoji="0" lang="en-US" sz="1200" i="0" u="none" strike="noStrike" kern="1200" cap="none" spc="0" normalizeH="0" baseline="0">
                        <a:ln>
                          <a:noFill/>
                        </a:ln>
                        <a:solidFill>
                          <a:schemeClr val="tx1"/>
                        </a:solidFill>
                        <a:effectLst/>
                        <a:uLnTx/>
                        <a:uFillTx/>
                        <a:latin typeface="+mj-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Scoped subset of functionality available through Copilot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Triggers, connections to external systems, workflows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Full set of pro dev capabilities</a:t>
                      </a:r>
                    </a:p>
                  </a:txBody>
                  <a:tcPr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403492"/>
                  </a:ext>
                </a:extLst>
              </a:tr>
              <a:tr h="741585">
                <a:tc>
                  <a:txBody>
                    <a:bodyPr/>
                    <a:lstStyle/>
                    <a:p>
                      <a:endParaRPr kumimoji="0" lang="en-US" sz="1200" i="0" u="none" strike="noStrike" kern="1200" cap="none" spc="0" normalizeH="0" baseline="0">
                        <a:ln>
                          <a:noFill/>
                        </a:ln>
                        <a:solidFill>
                          <a:schemeClr val="tx1"/>
                        </a:solidFill>
                        <a:effectLst/>
                        <a:uLnTx/>
                        <a:uFillTx/>
                        <a:latin typeface="+mj-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File controls, SharePoint 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Power Platform environment controls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M365 Admin Center Integrated Apps</a:t>
                      </a:r>
                    </a:p>
                  </a:txBody>
                  <a:tcPr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96267"/>
                  </a:ext>
                </a:extLst>
              </a:tr>
              <a:tr h="741585">
                <a:tc>
                  <a:txBody>
                    <a:bodyPr/>
                    <a:lstStyle/>
                    <a:p>
                      <a:endParaRPr kumimoji="0" lang="en-US" sz="1200" i="0" u="none" strike="noStrike" kern="1200" cap="none" spc="0" normalizeH="0" baseline="0">
                        <a:ln>
                          <a:noFill/>
                        </a:ln>
                        <a:solidFill>
                          <a:schemeClr val="tx1"/>
                        </a:solidFill>
                        <a:effectLst/>
                        <a:uLnTx/>
                        <a:uFillTx/>
                        <a:latin typeface="+mj-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Content permissions, Microsoft Purview Information Protection, SharePoint Advanced Management</a:t>
                      </a:r>
                    </a:p>
                  </a:txBody>
                  <a:tcPr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solidFill>
                        <a:sysClr val="window" lastClr="FFFFFF">
                          <a:lumMod val="75000"/>
                        </a:sys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795875"/>
                  </a:ext>
                </a:extLst>
              </a:tr>
              <a:tr h="741585">
                <a:tc>
                  <a:txBody>
                    <a:bodyPr/>
                    <a:lstStyle/>
                    <a:p>
                      <a:endParaRPr kumimoji="0" lang="en-US" sz="1200" i="0" u="none" strike="noStrike" kern="1200" cap="none" spc="0" normalizeH="0" baseline="0">
                        <a:ln>
                          <a:noFill/>
                        </a:ln>
                        <a:solidFill>
                          <a:schemeClr val="tx1"/>
                        </a:solidFill>
                        <a:effectLst/>
                        <a:uLnTx/>
                        <a:uFillTx/>
                        <a:latin typeface="+mj-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kumimoji="0" lang="en-US" sz="120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Agent usage reports, inventory and block, agent metered consumption reports and controls</a:t>
                      </a:r>
                    </a:p>
                  </a:txBody>
                  <a:tcPr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kumimoji="0" lang="en-US" sz="1200" i="0" u="none" strike="noStrike" kern="1200" cap="none" spc="0" normalizeH="0" baseline="0">
                        <a:ln>
                          <a:noFill/>
                        </a:ln>
                        <a:solidFill>
                          <a:schemeClr val="tx1"/>
                        </a:solidFill>
                        <a:effectLst/>
                        <a:uLnTx/>
                        <a:uFillTx/>
                        <a:latin typeface="+mj-lt"/>
                        <a:ea typeface="+mn-ea"/>
                        <a:cs typeface="+mn-cs"/>
                      </a:endParaRPr>
                    </a:p>
                  </a:txBody>
                  <a:tcPr anchor="ctr">
                    <a:lnL w="6350" cap="flat" cmpd="sng" algn="ctr">
                      <a:no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105150"/>
                  </a:ext>
                </a:extLst>
              </a:tr>
            </a:tbl>
          </a:graphicData>
        </a:graphic>
      </p:graphicFrame>
      <p:sp>
        <p:nvSpPr>
          <p:cNvPr id="5" name="Rounded Rectangle 18">
            <a:extLst>
              <a:ext uri="{FF2B5EF4-FFF2-40B4-BE49-F238E27FC236}">
                <a16:creationId xmlns:a16="http://schemas.microsoft.com/office/drawing/2014/main" id="{57E1B4B1-F08D-AC6A-BC17-3525706E7674}"/>
              </a:ext>
            </a:extLst>
          </p:cNvPr>
          <p:cNvSpPr/>
          <p:nvPr/>
        </p:nvSpPr>
        <p:spPr bwMode="auto">
          <a:xfrm>
            <a:off x="3367464" y="1622934"/>
            <a:ext cx="2391669" cy="310896"/>
          </a:xfrm>
          <a:prstGeom prst="roundRect">
            <a:avLst/>
          </a:prstGeom>
          <a:gradFill>
            <a:gsLst>
              <a:gs pos="19000">
                <a:srgbClr val="7F32E7"/>
              </a:gs>
              <a:gs pos="99000">
                <a:srgbClr val="345DCC"/>
              </a:gs>
            </a:gsLst>
            <a:path path="circle">
              <a:fillToRect l="100000" t="100000"/>
            </a:path>
          </a:gradFill>
          <a:ln w="10795" cap="flat" cmpd="sng" algn="ctr">
            <a:noFill/>
            <a:prstDash val="solid"/>
          </a:ln>
          <a:effectLst/>
        </p:spPr>
        <p:txBody>
          <a:bodyPr lIns="182880" tIns="91440" rIns="182880" bIns="9144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End-Users</a:t>
            </a:r>
            <a:endParaRPr kumimoji="0" lang="en-AU" sz="11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6" name="Rounded Rectangle 18">
            <a:extLst>
              <a:ext uri="{FF2B5EF4-FFF2-40B4-BE49-F238E27FC236}">
                <a16:creationId xmlns:a16="http://schemas.microsoft.com/office/drawing/2014/main" id="{869FCE6E-1E8B-BB98-02F3-DA51BBD9C94B}"/>
              </a:ext>
            </a:extLst>
          </p:cNvPr>
          <p:cNvSpPr/>
          <p:nvPr/>
        </p:nvSpPr>
        <p:spPr bwMode="auto">
          <a:xfrm>
            <a:off x="5949299" y="1622934"/>
            <a:ext cx="2391669" cy="310896"/>
          </a:xfrm>
          <a:prstGeom prst="roundRect">
            <a:avLst/>
          </a:prstGeom>
          <a:gradFill>
            <a:gsLst>
              <a:gs pos="19000">
                <a:srgbClr val="7F32E7"/>
              </a:gs>
              <a:gs pos="99000">
                <a:srgbClr val="345DCC"/>
              </a:gs>
            </a:gsLst>
            <a:path path="circle">
              <a:fillToRect l="100000" t="100000"/>
            </a:path>
          </a:gradFill>
          <a:ln w="10795" cap="flat" cmpd="sng" algn="ctr">
            <a:noFill/>
            <a:prstDash val="solid"/>
          </a:ln>
          <a:effectLst/>
        </p:spPr>
        <p:txBody>
          <a:bodyPr lIns="182880" tIns="91440" rIns="182880" bIns="9144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Makers</a:t>
            </a:r>
            <a:endParaRPr kumimoji="0" lang="en-AU" sz="11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 name="Rounded Rectangle 18">
            <a:extLst>
              <a:ext uri="{FF2B5EF4-FFF2-40B4-BE49-F238E27FC236}">
                <a16:creationId xmlns:a16="http://schemas.microsoft.com/office/drawing/2014/main" id="{1D08032C-CA91-03B2-CDF9-A8BB6A80F961}"/>
              </a:ext>
            </a:extLst>
          </p:cNvPr>
          <p:cNvSpPr/>
          <p:nvPr/>
        </p:nvSpPr>
        <p:spPr bwMode="auto">
          <a:xfrm>
            <a:off x="8484070" y="1622934"/>
            <a:ext cx="2391669" cy="310896"/>
          </a:xfrm>
          <a:prstGeom prst="roundRect">
            <a:avLst/>
          </a:prstGeom>
          <a:gradFill>
            <a:gsLst>
              <a:gs pos="19000">
                <a:srgbClr val="7F32E7"/>
              </a:gs>
              <a:gs pos="99000">
                <a:srgbClr val="345DCC"/>
              </a:gs>
            </a:gsLst>
            <a:path path="circle">
              <a:fillToRect l="100000" t="100000"/>
            </a:path>
          </a:gradFill>
          <a:ln w="10795" cap="flat" cmpd="sng" algn="ctr">
            <a:noFill/>
            <a:prstDash val="solid"/>
          </a:ln>
          <a:effectLst/>
        </p:spPr>
        <p:txBody>
          <a:bodyPr lIns="182880" tIns="91440" rIns="182880" bIns="91440" rtlCol="0" anchor="ctr"/>
          <a:lstStyle/>
          <a:p>
            <a:pPr algn="ctr">
              <a:spcAft>
                <a:spcPts val="1200"/>
              </a:spcAft>
              <a:defRPr/>
            </a:pPr>
            <a:r>
              <a:rPr lang="en-US" sz="1100" kern="0">
                <a:solidFill>
                  <a:prstClr val="white"/>
                </a:solidFill>
                <a:latin typeface="Segoe UI" panose="020B0502040204020203" pitchFamily="34" charset="0"/>
                <a:cs typeface="Segoe UI" panose="020B0502040204020203" pitchFamily="34" charset="0"/>
              </a:rPr>
              <a:t>Developers</a:t>
            </a:r>
            <a:endParaRPr kumimoji="0" lang="en-AU" sz="1100" b="0" i="0" u="none" strike="noStrike" kern="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8" name="Rounded Rectangle 70">
            <a:extLst>
              <a:ext uri="{FF2B5EF4-FFF2-40B4-BE49-F238E27FC236}">
                <a16:creationId xmlns:a16="http://schemas.microsoft.com/office/drawing/2014/main" id="{BE8E8E42-C56D-A369-ED1B-3BE7EF1EA166}"/>
              </a:ext>
            </a:extLst>
          </p:cNvPr>
          <p:cNvSpPr/>
          <p:nvPr/>
        </p:nvSpPr>
        <p:spPr bwMode="auto">
          <a:xfrm>
            <a:off x="1228322" y="2333364"/>
            <a:ext cx="1665193" cy="310896"/>
          </a:xfrm>
          <a:prstGeom prst="roundRect">
            <a:avLst/>
          </a:prstGeom>
          <a:solidFill>
            <a:srgbClr val="E6E0FC"/>
          </a:solidFill>
          <a:ln w="10795" cap="flat" cmpd="sng" algn="ctr">
            <a:noFill/>
            <a:prstDash val="soli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Tool</a:t>
            </a:r>
          </a:p>
        </p:txBody>
      </p:sp>
      <p:sp>
        <p:nvSpPr>
          <p:cNvPr id="9" name="Rounded Rectangle 70">
            <a:extLst>
              <a:ext uri="{FF2B5EF4-FFF2-40B4-BE49-F238E27FC236}">
                <a16:creationId xmlns:a16="http://schemas.microsoft.com/office/drawing/2014/main" id="{89A01906-E430-1531-E1A4-7A80C9EA3396}"/>
              </a:ext>
            </a:extLst>
          </p:cNvPr>
          <p:cNvSpPr/>
          <p:nvPr/>
        </p:nvSpPr>
        <p:spPr bwMode="auto">
          <a:xfrm>
            <a:off x="1228322" y="3072455"/>
            <a:ext cx="1665193" cy="310896"/>
          </a:xfrm>
          <a:prstGeom prst="roundRect">
            <a:avLst/>
          </a:prstGeom>
          <a:solidFill>
            <a:srgbClr val="E6E0FC"/>
          </a:solidFill>
          <a:ln w="10795" cap="flat" cmpd="sng" algn="ctr">
            <a:noFill/>
            <a:prstDash val="soli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Capabilities Available</a:t>
            </a:r>
          </a:p>
        </p:txBody>
      </p:sp>
      <p:sp>
        <p:nvSpPr>
          <p:cNvPr id="10" name="Rounded Rectangle 70">
            <a:extLst>
              <a:ext uri="{FF2B5EF4-FFF2-40B4-BE49-F238E27FC236}">
                <a16:creationId xmlns:a16="http://schemas.microsoft.com/office/drawing/2014/main" id="{DE9CBFD2-2489-3742-51F9-1724211CF012}"/>
              </a:ext>
            </a:extLst>
          </p:cNvPr>
          <p:cNvSpPr/>
          <p:nvPr/>
        </p:nvSpPr>
        <p:spPr bwMode="auto">
          <a:xfrm>
            <a:off x="1228322" y="3811546"/>
            <a:ext cx="1665193" cy="310896"/>
          </a:xfrm>
          <a:prstGeom prst="roundRect">
            <a:avLst/>
          </a:prstGeom>
          <a:solidFill>
            <a:srgbClr val="E6E0FC"/>
          </a:solidFill>
          <a:ln w="10795" cap="flat" cmpd="sng" algn="ctr">
            <a:noFill/>
            <a:prstDash val="soli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Tool Controls</a:t>
            </a:r>
          </a:p>
        </p:txBody>
      </p:sp>
      <p:sp>
        <p:nvSpPr>
          <p:cNvPr id="11" name="Rounded Rectangle 70">
            <a:extLst>
              <a:ext uri="{FF2B5EF4-FFF2-40B4-BE49-F238E27FC236}">
                <a16:creationId xmlns:a16="http://schemas.microsoft.com/office/drawing/2014/main" id="{17263A8A-D508-E16F-82FF-5850F5BA0590}"/>
              </a:ext>
            </a:extLst>
          </p:cNvPr>
          <p:cNvSpPr/>
          <p:nvPr/>
        </p:nvSpPr>
        <p:spPr bwMode="auto">
          <a:xfrm>
            <a:off x="1228321" y="4550637"/>
            <a:ext cx="1665193" cy="310896"/>
          </a:xfrm>
          <a:prstGeom prst="roundRect">
            <a:avLst/>
          </a:prstGeom>
          <a:solidFill>
            <a:srgbClr val="E6E0FC"/>
          </a:solidFill>
          <a:ln w="10795" cap="flat" cmpd="sng" algn="ctr">
            <a:noFill/>
            <a:prstDash val="soli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Content Controls</a:t>
            </a:r>
          </a:p>
        </p:txBody>
      </p:sp>
      <p:sp>
        <p:nvSpPr>
          <p:cNvPr id="12" name="Rounded Rectangle 70">
            <a:extLst>
              <a:ext uri="{FF2B5EF4-FFF2-40B4-BE49-F238E27FC236}">
                <a16:creationId xmlns:a16="http://schemas.microsoft.com/office/drawing/2014/main" id="{461CEC77-1407-BECE-7A4C-124EF719E1FF}"/>
              </a:ext>
            </a:extLst>
          </p:cNvPr>
          <p:cNvSpPr/>
          <p:nvPr/>
        </p:nvSpPr>
        <p:spPr bwMode="auto">
          <a:xfrm>
            <a:off x="1228320" y="5289727"/>
            <a:ext cx="1665193" cy="310896"/>
          </a:xfrm>
          <a:prstGeom prst="roundRect">
            <a:avLst/>
          </a:prstGeom>
          <a:solidFill>
            <a:srgbClr val="E6E0FC"/>
          </a:solidFill>
          <a:ln w="10795" cap="flat" cmpd="sng" algn="ctr">
            <a:noFill/>
            <a:prstDash val="soli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Reports and Controls</a:t>
            </a:r>
          </a:p>
        </p:txBody>
      </p:sp>
      <p:sp>
        <p:nvSpPr>
          <p:cNvPr id="14" name="Rectangle: Rounded Corners 43">
            <a:extLst>
              <a:ext uri="{FF2B5EF4-FFF2-40B4-BE49-F238E27FC236}">
                <a16:creationId xmlns:a16="http://schemas.microsoft.com/office/drawing/2014/main" id="{5EAD8B9D-EB6A-0F91-1534-28C735D4D45B}"/>
              </a:ext>
              <a:ext uri="{C183D7F6-B498-43B3-948B-1728B52AA6E4}">
                <adec:decorative xmlns:adec="http://schemas.microsoft.com/office/drawing/2017/decorative" val="1"/>
              </a:ext>
            </a:extLst>
          </p:cNvPr>
          <p:cNvSpPr>
            <a:spLocks/>
          </p:cNvSpPr>
          <p:nvPr/>
        </p:nvSpPr>
        <p:spPr bwMode="auto">
          <a:xfrm>
            <a:off x="606414" y="4346567"/>
            <a:ext cx="10351861" cy="1531665"/>
          </a:xfrm>
          <a:prstGeom prst="roundRect">
            <a:avLst>
              <a:gd name="adj" fmla="val 5000"/>
            </a:avLst>
          </a:prstGeom>
          <a:noFill/>
          <a:ln w="7620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Rounded Corners 43">
            <a:extLst>
              <a:ext uri="{FF2B5EF4-FFF2-40B4-BE49-F238E27FC236}">
                <a16:creationId xmlns:a16="http://schemas.microsoft.com/office/drawing/2014/main" id="{C007D30D-C2BA-58EE-15C3-06A27D2AD25D}"/>
              </a:ext>
              <a:ext uri="{C183D7F6-B498-43B3-948B-1728B52AA6E4}">
                <adec:decorative xmlns:adec="http://schemas.microsoft.com/office/drawing/2017/decorative" val="1"/>
              </a:ext>
            </a:extLst>
          </p:cNvPr>
          <p:cNvSpPr>
            <a:spLocks/>
          </p:cNvSpPr>
          <p:nvPr/>
        </p:nvSpPr>
        <p:spPr bwMode="auto">
          <a:xfrm>
            <a:off x="5861480" y="1401491"/>
            <a:ext cx="5096795" cy="2871536"/>
          </a:xfrm>
          <a:prstGeom prst="roundRect">
            <a:avLst>
              <a:gd name="adj" fmla="val 5000"/>
            </a:avLst>
          </a:prstGeom>
          <a:solidFill>
            <a:srgbClr val="E5F2FF">
              <a:alpha val="74902"/>
            </a:srgbClr>
          </a:solidFill>
          <a:ln w="76200">
            <a:solidFill>
              <a:srgbClr val="E4F2FF">
                <a:alpha val="74902"/>
              </a:srgb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Rounded Corners 43">
            <a:extLst>
              <a:ext uri="{FF2B5EF4-FFF2-40B4-BE49-F238E27FC236}">
                <a16:creationId xmlns:a16="http://schemas.microsoft.com/office/drawing/2014/main" id="{6A720406-5C2C-C8A5-41A7-906E2819B0BD}"/>
              </a:ext>
              <a:ext uri="{C183D7F6-B498-43B3-948B-1728B52AA6E4}">
                <adec:decorative xmlns:adec="http://schemas.microsoft.com/office/drawing/2017/decorative" val="1"/>
              </a:ext>
            </a:extLst>
          </p:cNvPr>
          <p:cNvSpPr>
            <a:spLocks/>
          </p:cNvSpPr>
          <p:nvPr/>
        </p:nvSpPr>
        <p:spPr bwMode="auto">
          <a:xfrm>
            <a:off x="611818" y="1401491"/>
            <a:ext cx="5244258" cy="2945077"/>
          </a:xfrm>
          <a:prstGeom prst="roundRect">
            <a:avLst>
              <a:gd name="adj" fmla="val 5000"/>
            </a:avLst>
          </a:prstGeom>
          <a:noFill/>
          <a:ln w="7620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8734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498E-5E3F-630B-9A6E-58C1EF7DF256}"/>
              </a:ext>
            </a:extLst>
          </p:cNvPr>
          <p:cNvSpPr>
            <a:spLocks noGrp="1"/>
          </p:cNvSpPr>
          <p:nvPr>
            <p:ph type="title"/>
          </p:nvPr>
        </p:nvSpPr>
        <p:spPr/>
        <p:txBody>
          <a:bodyPr/>
          <a:lstStyle/>
          <a:p>
            <a:pPr algn="l"/>
            <a:r>
              <a:rPr lang="en-US"/>
              <a:t>Site owner controls</a:t>
            </a:r>
          </a:p>
        </p:txBody>
      </p:sp>
      <p:sp>
        <p:nvSpPr>
          <p:cNvPr id="5" name="Text Placeholder 4">
            <a:extLst>
              <a:ext uri="{FF2B5EF4-FFF2-40B4-BE49-F238E27FC236}">
                <a16:creationId xmlns:a16="http://schemas.microsoft.com/office/drawing/2014/main" id="{CB4F8CA8-B244-C023-D6EF-60ED67E888CB}"/>
              </a:ext>
            </a:extLst>
          </p:cNvPr>
          <p:cNvSpPr txBox="1">
            <a:spLocks/>
          </p:cNvSpPr>
          <p:nvPr/>
        </p:nvSpPr>
        <p:spPr>
          <a:xfrm>
            <a:off x="539230" y="1742398"/>
            <a:ext cx="6157422" cy="4520212"/>
          </a:xfrm>
          <a:prstGeom prst="rect">
            <a:avLst/>
          </a:prstGeom>
          <a:noFill/>
        </p:spPr>
        <p:txBody>
          <a:bodyPr wrap="square" lIns="91440" tIns="45720" rIns="91440" bIns="45720" rtlCol="0" anchor="t">
            <a:spAutoFit/>
          </a:bodyPr>
          <a:lstStyle>
            <a:defPPr>
              <a:defRPr lang="en-US"/>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pPr>
            <a:r>
              <a:rPr lang="en-US" b="1">
                <a:latin typeface="Segoe UI (Body)"/>
                <a:cs typeface="Segoe UI"/>
              </a:rPr>
              <a:t>CRUD operations</a:t>
            </a:r>
            <a:r>
              <a:rPr lang="en-US">
                <a:latin typeface="Segoe UI (Body)"/>
                <a:cs typeface="Segoe UI"/>
              </a:rPr>
              <a:t> on agents: Site Owner, Site Member, Site Visitors</a:t>
            </a:r>
          </a:p>
          <a:p>
            <a:pPr>
              <a:spcAft>
                <a:spcPts val="1200"/>
              </a:spcAft>
            </a:pPr>
            <a:r>
              <a:rPr lang="en-US">
                <a:latin typeface="Segoe UI (Body)"/>
                <a:cs typeface="Segoe UI"/>
              </a:rPr>
              <a:t>Select </a:t>
            </a:r>
            <a:r>
              <a:rPr lang="en-US" b="1">
                <a:latin typeface="Segoe UI (Body)"/>
                <a:cs typeface="Segoe UI"/>
              </a:rPr>
              <a:t>approved agents </a:t>
            </a:r>
            <a:r>
              <a:rPr lang="en-US">
                <a:latin typeface="Segoe UI (Body)"/>
                <a:cs typeface="Segoe UI"/>
              </a:rPr>
              <a:t>for the site</a:t>
            </a:r>
          </a:p>
          <a:p>
            <a:pPr marL="800100" lvl="1" indent="-342900">
              <a:spcAft>
                <a:spcPts val="1200"/>
              </a:spcAft>
              <a:buFont typeface="+mj-lt"/>
              <a:buAutoNum type="arabicPeriod"/>
            </a:pPr>
            <a:r>
              <a:rPr lang="en-US">
                <a:latin typeface="Segoe UI (Body)"/>
                <a:cs typeface="Segoe UI"/>
              </a:rPr>
              <a:t>These provide control over what will appear on the agent picker on a given site.</a:t>
            </a:r>
          </a:p>
          <a:p>
            <a:pPr marL="800100" lvl="1" indent="-342900">
              <a:spcAft>
                <a:spcPts val="1200"/>
              </a:spcAft>
              <a:buFont typeface="+mj-lt"/>
              <a:buAutoNum type="arabicPeriod"/>
            </a:pPr>
            <a:r>
              <a:rPr lang="en-US">
                <a:latin typeface="Segoe UI (Body)"/>
                <a:cs typeface="Segoe UI"/>
              </a:rPr>
              <a:t>When confirmed, the .agent would be moved to the </a:t>
            </a:r>
            <a:r>
              <a:rPr lang="en-US" i="1">
                <a:latin typeface="Segoe UI (Body)"/>
                <a:cs typeface="Segoe UI"/>
              </a:rPr>
              <a:t>/Site Assets/Copilots/Approved </a:t>
            </a:r>
            <a:r>
              <a:rPr lang="en-US">
                <a:latin typeface="Segoe UI (Body)"/>
                <a:cs typeface="Segoe UI"/>
              </a:rPr>
              <a:t>location.</a:t>
            </a:r>
          </a:p>
          <a:p>
            <a:pPr marL="285750" indent="-285750">
              <a:spcAft>
                <a:spcPts val="1200"/>
              </a:spcAft>
            </a:pPr>
            <a:r>
              <a:rPr lang="en-US">
                <a:latin typeface="Segoe UI (Body)"/>
                <a:cs typeface="Segoe UI"/>
              </a:rPr>
              <a:t>Choose one of the approved agents to be the </a:t>
            </a:r>
            <a:r>
              <a:rPr lang="en-US" b="1">
                <a:latin typeface="Segoe UI (Body)"/>
                <a:cs typeface="Segoe UI"/>
              </a:rPr>
              <a:t>default for the site.</a:t>
            </a:r>
          </a:p>
          <a:p>
            <a:pPr marL="800100" lvl="1" indent="-342900">
              <a:spcAft>
                <a:spcPts val="1200"/>
              </a:spcAft>
              <a:buFont typeface="+mj-lt"/>
              <a:buAutoNum type="arabicPeriod"/>
            </a:pPr>
            <a:r>
              <a:rPr lang="en-US">
                <a:latin typeface="Segoe UI (Body)"/>
                <a:cs typeface="Segoe UI"/>
              </a:rPr>
              <a:t>Any approved agent can be set as the default one. </a:t>
            </a:r>
          </a:p>
          <a:p>
            <a:pPr marL="800100" lvl="1" indent="-342900">
              <a:spcAft>
                <a:spcPts val="1200"/>
              </a:spcAft>
              <a:buFont typeface="+mj-lt"/>
              <a:buAutoNum type="arabicPeriod"/>
            </a:pPr>
            <a:r>
              <a:rPr lang="en-US">
                <a:latin typeface="Segoe UI (Body)"/>
                <a:cs typeface="Segoe UI"/>
              </a:rPr>
              <a:t>All site visitors will see this as soon as the launch the copilot sidecar.</a:t>
            </a:r>
          </a:p>
        </p:txBody>
      </p:sp>
      <p:pic>
        <p:nvPicPr>
          <p:cNvPr id="10" name="Picture 9" descr="Confirmation dialog to set an approved agent as the default for a site">
            <a:extLst>
              <a:ext uri="{FF2B5EF4-FFF2-40B4-BE49-F238E27FC236}">
                <a16:creationId xmlns:a16="http://schemas.microsoft.com/office/drawing/2014/main" id="{B5A08D78-ED25-B7A5-6A23-41341E7099B6}"/>
              </a:ext>
            </a:extLst>
          </p:cNvPr>
          <p:cNvPicPr>
            <a:picLocks noChangeAspect="1"/>
          </p:cNvPicPr>
          <p:nvPr/>
        </p:nvPicPr>
        <p:blipFill>
          <a:blip r:embed="rId2"/>
          <a:stretch>
            <a:fillRect/>
          </a:stretch>
        </p:blipFill>
        <p:spPr>
          <a:xfrm>
            <a:off x="8567228" y="5494008"/>
            <a:ext cx="3117671" cy="998866"/>
          </a:xfrm>
          <a:prstGeom prst="rect">
            <a:avLst/>
          </a:prstGeom>
        </p:spPr>
      </p:pic>
      <p:pic>
        <p:nvPicPr>
          <p:cNvPr id="4" name="Picture 3">
            <a:extLst>
              <a:ext uri="{FF2B5EF4-FFF2-40B4-BE49-F238E27FC236}">
                <a16:creationId xmlns:a16="http://schemas.microsoft.com/office/drawing/2014/main" id="{89AB1FAD-BCC3-158B-B6BB-FBECB71C601C}"/>
              </a:ext>
            </a:extLst>
          </p:cNvPr>
          <p:cNvPicPr>
            <a:picLocks noChangeAspect="1"/>
          </p:cNvPicPr>
          <p:nvPr/>
        </p:nvPicPr>
        <p:blipFill>
          <a:blip r:embed="rId3"/>
          <a:stretch>
            <a:fillRect/>
          </a:stretch>
        </p:blipFill>
        <p:spPr>
          <a:xfrm>
            <a:off x="8450403" y="531955"/>
            <a:ext cx="3187295" cy="3918936"/>
          </a:xfrm>
          <a:prstGeom prst="rect">
            <a:avLst/>
          </a:prstGeom>
        </p:spPr>
      </p:pic>
      <p:pic>
        <p:nvPicPr>
          <p:cNvPr id="6" name="Picture 5">
            <a:extLst>
              <a:ext uri="{FF2B5EF4-FFF2-40B4-BE49-F238E27FC236}">
                <a16:creationId xmlns:a16="http://schemas.microsoft.com/office/drawing/2014/main" id="{ED20F256-B813-1DC7-6267-ECAC2C0FB619}"/>
              </a:ext>
            </a:extLst>
          </p:cNvPr>
          <p:cNvPicPr>
            <a:picLocks noChangeAspect="1"/>
          </p:cNvPicPr>
          <p:nvPr/>
        </p:nvPicPr>
        <p:blipFill>
          <a:blip r:embed="rId4"/>
          <a:stretch>
            <a:fillRect/>
          </a:stretch>
        </p:blipFill>
        <p:spPr>
          <a:xfrm>
            <a:off x="7018325" y="3236842"/>
            <a:ext cx="2769754" cy="2146303"/>
          </a:xfrm>
          <a:prstGeom prst="rect">
            <a:avLst/>
          </a:prstGeom>
        </p:spPr>
      </p:pic>
    </p:spTree>
    <p:extLst>
      <p:ext uri="{BB962C8B-B14F-4D97-AF65-F5344CB8AC3E}">
        <p14:creationId xmlns:p14="http://schemas.microsoft.com/office/powerpoint/2010/main" val="1743069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5275-5CF9-390F-3F35-34D7B2B8BB4F}"/>
              </a:ext>
            </a:extLst>
          </p:cNvPr>
          <p:cNvSpPr>
            <a:spLocks noGrp="1"/>
          </p:cNvSpPr>
          <p:nvPr>
            <p:ph type="title"/>
          </p:nvPr>
        </p:nvSpPr>
        <p:spPr>
          <a:xfrm>
            <a:off x="588263" y="457200"/>
            <a:ext cx="11018520" cy="553998"/>
          </a:xfrm>
        </p:spPr>
        <p:txBody>
          <a:bodyPr>
            <a:normAutofit fontScale="90000"/>
          </a:bodyPr>
          <a:lstStyle/>
          <a:p>
            <a:r>
              <a:rPr lang="en-US" dirty="0"/>
              <a:t>SharePoint agents are files</a:t>
            </a:r>
          </a:p>
        </p:txBody>
      </p:sp>
      <p:sp>
        <p:nvSpPr>
          <p:cNvPr id="7" name="TextBox 6">
            <a:extLst>
              <a:ext uri="{FF2B5EF4-FFF2-40B4-BE49-F238E27FC236}">
                <a16:creationId xmlns:a16="http://schemas.microsoft.com/office/drawing/2014/main" id="{66DF1E1B-BA3C-B5B6-EB91-9A0CAE655536}"/>
              </a:ext>
            </a:extLst>
          </p:cNvPr>
          <p:cNvSpPr txBox="1"/>
          <p:nvPr/>
        </p:nvSpPr>
        <p:spPr>
          <a:xfrm>
            <a:off x="584200" y="1371600"/>
            <a:ext cx="4572901" cy="4891088"/>
          </a:xfrm>
          <a:prstGeom prst="rect">
            <a:avLst/>
          </a:prstGeom>
          <a:noFill/>
          <a:ln>
            <a:noFill/>
            <a:prstDash/>
          </a:ln>
          <a:effectLst/>
        </p:spPr>
        <p:txBody>
          <a:bodyPr wrap="square" lIns="0" tIns="0" rIns="0" bIns="0" anchor="ctr">
            <a:noAutofit/>
          </a:bodyPr>
          <a:lstStyle/>
          <a:p>
            <a:pPr>
              <a:spcBef>
                <a:spcPts val="2400"/>
              </a:spcBef>
            </a:pPr>
            <a:r>
              <a:rPr lang="en-US" sz="2000" dirty="0">
                <a:effectLst/>
                <a:latin typeface="Segoe UI" panose="020B0502040204020203" pitchFamily="34" charset="0"/>
                <a:ea typeface="Aptos" panose="020B0004020202020204" pitchFamily="34" charset="0"/>
                <a:cs typeface="Segoe UI" panose="020B0502040204020203" pitchFamily="34" charset="0"/>
              </a:rPr>
              <a:t>SharePoint agents are files with a “.agent” extension</a:t>
            </a:r>
          </a:p>
          <a:p>
            <a:pPr>
              <a:spcBef>
                <a:spcPts val="2400"/>
              </a:spcBef>
            </a:pPr>
            <a:r>
              <a:rPr lang="en-US" sz="2000" dirty="0">
                <a:latin typeface="Segoe UI" panose="020B0502040204020203" pitchFamily="34" charset="0"/>
                <a:ea typeface="Aptos" panose="020B0004020202020204" pitchFamily="34" charset="0"/>
                <a:cs typeface="Segoe UI" panose="020B0502040204020203" pitchFamily="34" charset="0"/>
              </a:rPr>
              <a:t>S</a:t>
            </a:r>
            <a:r>
              <a:rPr lang="en-US" sz="2000" dirty="0">
                <a:effectLst/>
                <a:latin typeface="Segoe UI" panose="020B0502040204020203" pitchFamily="34" charset="0"/>
                <a:ea typeface="Aptos" panose="020B0004020202020204" pitchFamily="34" charset="0"/>
                <a:cs typeface="Segoe UI" panose="020B0502040204020203" pitchFamily="34" charset="0"/>
              </a:rPr>
              <a:t>tored within your SharePoint site or document library</a:t>
            </a:r>
          </a:p>
          <a:p>
            <a:pPr>
              <a:spcBef>
                <a:spcPts val="2400"/>
              </a:spcBef>
            </a:pPr>
            <a:r>
              <a:rPr lang="en-US" sz="2000" dirty="0">
                <a:effectLst/>
                <a:latin typeface="Segoe UI" panose="020B0502040204020203" pitchFamily="34" charset="0"/>
                <a:ea typeface="Aptos" panose="020B0004020202020204" pitchFamily="34" charset="0"/>
                <a:cs typeface="Segoe UI" panose="020B0502040204020203" pitchFamily="34" charset="0"/>
              </a:rPr>
              <a:t>Manage like files</a:t>
            </a:r>
            <a:r>
              <a:rPr lang="en-US" sz="2000" dirty="0">
                <a:latin typeface="Segoe UI" panose="020B0502040204020203" pitchFamily="34" charset="0"/>
                <a:ea typeface="Aptos" panose="020B0004020202020204" pitchFamily="34" charset="0"/>
                <a:cs typeface="Segoe UI" panose="020B0502040204020203" pitchFamily="34" charset="0"/>
              </a:rPr>
              <a:t> </a:t>
            </a:r>
            <a:r>
              <a:rPr lang="en-US" sz="2000" dirty="0">
                <a:effectLst/>
                <a:latin typeface="Segoe UI" panose="020B0502040204020203" pitchFamily="34" charset="0"/>
                <a:ea typeface="Aptos" panose="020B0004020202020204" pitchFamily="34" charset="0"/>
                <a:cs typeface="Segoe UI" panose="020B0502040204020203" pitchFamily="34" charset="0"/>
              </a:rPr>
              <a:t>- copy, move, delete, version control, alerts, automation flows, retention policies, embed views, shortcuts, etc. </a:t>
            </a:r>
            <a:endParaRPr lang="en-US" sz="2000" dirty="0">
              <a:latin typeface="Segoe UI" panose="020B0502040204020203" pitchFamily="34" charset="0"/>
              <a:ea typeface="Aptos" panose="020B0004020202020204" pitchFamily="34" charset="0"/>
              <a:cs typeface="Segoe UI" panose="020B0502040204020203" pitchFamily="34" charset="0"/>
            </a:endParaRPr>
          </a:p>
          <a:p>
            <a:pPr>
              <a:spcBef>
                <a:spcPts val="2400"/>
              </a:spcBef>
            </a:pPr>
            <a:r>
              <a:rPr lang="en-US" sz="2000" dirty="0">
                <a:latin typeface="Segoe UI" panose="020B0502040204020203" pitchFamily="34" charset="0"/>
                <a:cs typeface="Segoe UI" panose="020B0502040204020203" pitchFamily="34" charset="0"/>
              </a:rPr>
              <a:t>Inherits existing security and sensitivity settings </a:t>
            </a:r>
          </a:p>
        </p:txBody>
      </p:sp>
      <p:pic>
        <p:nvPicPr>
          <p:cNvPr id="6" name="Picture 5">
            <a:extLst>
              <a:ext uri="{FF2B5EF4-FFF2-40B4-BE49-F238E27FC236}">
                <a16:creationId xmlns:a16="http://schemas.microsoft.com/office/drawing/2014/main" id="{ACD9478E-E50A-42FD-F632-32BA92AE2F3D}"/>
              </a:ext>
            </a:extLst>
          </p:cNvPr>
          <p:cNvPicPr>
            <a:picLocks noChangeAspect="1"/>
          </p:cNvPicPr>
          <p:nvPr/>
        </p:nvPicPr>
        <p:blipFill>
          <a:blip r:embed="rId3"/>
          <a:stretch>
            <a:fillRect/>
          </a:stretch>
        </p:blipFill>
        <p:spPr>
          <a:xfrm>
            <a:off x="5264727" y="1223178"/>
            <a:ext cx="6765852" cy="4031762"/>
          </a:xfrm>
          <a:prstGeom prst="rect">
            <a:avLst/>
          </a:prstGeom>
        </p:spPr>
      </p:pic>
      <p:sp>
        <p:nvSpPr>
          <p:cNvPr id="12" name="TextBox 11">
            <a:extLst>
              <a:ext uri="{FF2B5EF4-FFF2-40B4-BE49-F238E27FC236}">
                <a16:creationId xmlns:a16="http://schemas.microsoft.com/office/drawing/2014/main" id="{5069960D-411A-C2EA-F505-E12BA7F79D51}"/>
              </a:ext>
              <a:ext uri="{C183D7F6-B498-43B3-948B-1728B52AA6E4}">
                <adec:decorative xmlns:adec="http://schemas.microsoft.com/office/drawing/2017/decorative" val="1"/>
              </a:ext>
            </a:extLst>
          </p:cNvPr>
          <p:cNvSpPr txBox="1"/>
          <p:nvPr/>
        </p:nvSpPr>
        <p:spPr>
          <a:xfrm>
            <a:off x="6590570" y="4336069"/>
            <a:ext cx="1518963" cy="212120"/>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t">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pic>
        <p:nvPicPr>
          <p:cNvPr id="9" name="Picture 8">
            <a:extLst>
              <a:ext uri="{FF2B5EF4-FFF2-40B4-BE49-F238E27FC236}">
                <a16:creationId xmlns:a16="http://schemas.microsoft.com/office/drawing/2014/main" id="{13D68FF3-7DBA-8242-EB09-500CEB5D7EE4}"/>
              </a:ext>
            </a:extLst>
          </p:cNvPr>
          <p:cNvPicPr>
            <a:picLocks noChangeAspect="1"/>
          </p:cNvPicPr>
          <p:nvPr/>
        </p:nvPicPr>
        <p:blipFill>
          <a:blip r:embed="rId4"/>
          <a:stretch>
            <a:fillRect/>
          </a:stretch>
        </p:blipFill>
        <p:spPr>
          <a:xfrm>
            <a:off x="8462417" y="2530069"/>
            <a:ext cx="5110189" cy="4101050"/>
          </a:xfrm>
          <a:prstGeom prst="rect">
            <a:avLst/>
          </a:prstGeom>
        </p:spPr>
      </p:pic>
    </p:spTree>
    <p:extLst>
      <p:ext uri="{BB962C8B-B14F-4D97-AF65-F5344CB8AC3E}">
        <p14:creationId xmlns:p14="http://schemas.microsoft.com/office/powerpoint/2010/main" val="3460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C318-826B-EC7D-D420-CAFF11286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A8D72-0BEC-FF93-47BB-FB1408FD0A83}"/>
              </a:ext>
            </a:extLst>
          </p:cNvPr>
          <p:cNvSpPr>
            <a:spLocks noGrp="1"/>
          </p:cNvSpPr>
          <p:nvPr>
            <p:ph type="title"/>
          </p:nvPr>
        </p:nvSpPr>
        <p:spPr>
          <a:xfrm>
            <a:off x="588263" y="457200"/>
            <a:ext cx="11018520" cy="553998"/>
          </a:xfrm>
        </p:spPr>
        <p:txBody>
          <a:bodyPr>
            <a:normAutofit fontScale="90000"/>
          </a:bodyPr>
          <a:lstStyle/>
          <a:p>
            <a:r>
              <a:rPr lang="en-US" dirty="0"/>
              <a:t>SharePoint agents are files</a:t>
            </a:r>
          </a:p>
        </p:txBody>
      </p:sp>
      <p:pic>
        <p:nvPicPr>
          <p:cNvPr id="6" name="Picture 5">
            <a:extLst>
              <a:ext uri="{FF2B5EF4-FFF2-40B4-BE49-F238E27FC236}">
                <a16:creationId xmlns:a16="http://schemas.microsoft.com/office/drawing/2014/main" id="{8BC76583-8765-94B7-539D-234C65C7C97D}"/>
              </a:ext>
            </a:extLst>
          </p:cNvPr>
          <p:cNvPicPr>
            <a:picLocks noChangeAspect="1"/>
          </p:cNvPicPr>
          <p:nvPr/>
        </p:nvPicPr>
        <p:blipFill>
          <a:blip r:embed="rId3"/>
          <a:stretch>
            <a:fillRect/>
          </a:stretch>
        </p:blipFill>
        <p:spPr>
          <a:xfrm>
            <a:off x="5415323" y="1634318"/>
            <a:ext cx="5908792" cy="2833391"/>
          </a:xfrm>
          <a:prstGeom prst="rect">
            <a:avLst/>
          </a:prstGeom>
        </p:spPr>
      </p:pic>
      <p:pic>
        <p:nvPicPr>
          <p:cNvPr id="11" name="Picture 10" descr="advanced permissions on an agent file">
            <a:extLst>
              <a:ext uri="{FF2B5EF4-FFF2-40B4-BE49-F238E27FC236}">
                <a16:creationId xmlns:a16="http://schemas.microsoft.com/office/drawing/2014/main" id="{4FF57D3F-CAA1-4BCC-8BEA-0DA8A6B5DD8B}"/>
              </a:ext>
            </a:extLst>
          </p:cNvPr>
          <p:cNvPicPr>
            <a:picLocks noChangeAspect="1"/>
          </p:cNvPicPr>
          <p:nvPr/>
        </p:nvPicPr>
        <p:blipFill>
          <a:blip r:embed="rId4"/>
          <a:stretch>
            <a:fillRect/>
          </a:stretch>
        </p:blipFill>
        <p:spPr>
          <a:xfrm>
            <a:off x="2670680" y="3385226"/>
            <a:ext cx="2465085" cy="1533307"/>
          </a:xfrm>
          <a:prstGeom prst="rect">
            <a:avLst/>
          </a:prstGeom>
        </p:spPr>
      </p:pic>
      <p:sp>
        <p:nvSpPr>
          <p:cNvPr id="13" name="TextBox 12">
            <a:extLst>
              <a:ext uri="{FF2B5EF4-FFF2-40B4-BE49-F238E27FC236}">
                <a16:creationId xmlns:a16="http://schemas.microsoft.com/office/drawing/2014/main" id="{DCC59276-7F02-61A8-5C37-807984F151CC}"/>
              </a:ext>
            </a:extLst>
          </p:cNvPr>
          <p:cNvSpPr txBox="1"/>
          <p:nvPr/>
        </p:nvSpPr>
        <p:spPr>
          <a:xfrm>
            <a:off x="2508292" y="5462166"/>
            <a:ext cx="2789857" cy="553998"/>
          </a:xfrm>
          <a:prstGeom prst="rect">
            <a:avLst/>
          </a:prstGeom>
          <a:noFill/>
          <a:ln>
            <a:noFill/>
            <a:prstDash/>
          </a:ln>
          <a:effectLst/>
        </p:spPr>
        <p:txBody>
          <a:bodyPr wrap="square" lIns="0" tIns="0" rIns="0" bIns="0" anchor="ctr">
            <a:noAutofit/>
          </a:bodyPr>
          <a:lstStyle/>
          <a:p>
            <a:pPr algn="ctr">
              <a:spcBef>
                <a:spcPts val="2400"/>
              </a:spcBef>
            </a:pPr>
            <a:r>
              <a:rPr lang="en-US" sz="1800">
                <a:effectLst/>
                <a:latin typeface="Segoe Sans Display" pitchFamily="2" charset="0"/>
                <a:ea typeface="Aptos" panose="020B0004020202020204" pitchFamily="34" charset="0"/>
                <a:cs typeface="Segoe Sans Display" pitchFamily="2" charset="0"/>
              </a:rPr>
              <a:t>Granular permission control</a:t>
            </a:r>
          </a:p>
        </p:txBody>
      </p:sp>
      <p:pic>
        <p:nvPicPr>
          <p:cNvPr id="15" name="Picture 14" descr="Manage access to an agent file">
            <a:extLst>
              <a:ext uri="{FF2B5EF4-FFF2-40B4-BE49-F238E27FC236}">
                <a16:creationId xmlns:a16="http://schemas.microsoft.com/office/drawing/2014/main" id="{7D864316-464A-CF79-289A-0201856DB156}"/>
              </a:ext>
            </a:extLst>
          </p:cNvPr>
          <p:cNvPicPr>
            <a:picLocks noChangeAspect="1"/>
          </p:cNvPicPr>
          <p:nvPr/>
        </p:nvPicPr>
        <p:blipFill>
          <a:blip r:embed="rId5"/>
          <a:stretch>
            <a:fillRect/>
          </a:stretch>
        </p:blipFill>
        <p:spPr>
          <a:xfrm>
            <a:off x="2540282" y="1634318"/>
            <a:ext cx="2725879" cy="1533307"/>
          </a:xfrm>
          <a:prstGeom prst="rect">
            <a:avLst/>
          </a:prstGeom>
        </p:spPr>
      </p:pic>
      <p:sp>
        <p:nvSpPr>
          <p:cNvPr id="12" name="TextBox 11">
            <a:extLst>
              <a:ext uri="{FF2B5EF4-FFF2-40B4-BE49-F238E27FC236}">
                <a16:creationId xmlns:a16="http://schemas.microsoft.com/office/drawing/2014/main" id="{B6237C2A-AF49-3B93-CD2F-95540E13069F}"/>
              </a:ext>
              <a:ext uri="{C183D7F6-B498-43B3-948B-1728B52AA6E4}">
                <adec:decorative xmlns:adec="http://schemas.microsoft.com/office/drawing/2017/decorative" val="1"/>
              </a:ext>
            </a:extLst>
          </p:cNvPr>
          <p:cNvSpPr txBox="1"/>
          <p:nvPr/>
        </p:nvSpPr>
        <p:spPr>
          <a:xfrm>
            <a:off x="8624264" y="1623929"/>
            <a:ext cx="687354" cy="333396"/>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t">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20" name="TextBox 19">
            <a:extLst>
              <a:ext uri="{FF2B5EF4-FFF2-40B4-BE49-F238E27FC236}">
                <a16:creationId xmlns:a16="http://schemas.microsoft.com/office/drawing/2014/main" id="{FF6761D6-E7D5-2762-C7BE-BC3FA8E0035C}"/>
              </a:ext>
            </a:extLst>
          </p:cNvPr>
          <p:cNvSpPr txBox="1"/>
          <p:nvPr/>
        </p:nvSpPr>
        <p:spPr>
          <a:xfrm>
            <a:off x="6404145" y="5426648"/>
            <a:ext cx="2789857" cy="553998"/>
          </a:xfrm>
          <a:prstGeom prst="rect">
            <a:avLst/>
          </a:prstGeom>
          <a:noFill/>
          <a:ln>
            <a:noFill/>
            <a:prstDash/>
          </a:ln>
          <a:effectLst/>
        </p:spPr>
        <p:txBody>
          <a:bodyPr wrap="square" lIns="0" tIns="0" rIns="0" bIns="0" anchor="ctr">
            <a:noAutofit/>
          </a:bodyPr>
          <a:lstStyle/>
          <a:p>
            <a:pPr algn="ctr">
              <a:spcBef>
                <a:spcPts val="2400"/>
              </a:spcBef>
            </a:pPr>
            <a:r>
              <a:rPr lang="en-US" sz="1800">
                <a:latin typeface="Segoe Sans Display" pitchFamily="2" charset="0"/>
                <a:ea typeface="Aptos" panose="020B0004020202020204" pitchFamily="34" charset="0"/>
                <a:cs typeface="Segoe Sans Display" pitchFamily="2" charset="0"/>
              </a:rPr>
              <a:t>S</a:t>
            </a:r>
            <a:r>
              <a:rPr lang="en-US" sz="1800">
                <a:effectLst/>
                <a:latin typeface="Segoe Sans Display" pitchFamily="2" charset="0"/>
                <a:ea typeface="Aptos" panose="020B0004020202020204" pitchFamily="34" charset="0"/>
                <a:cs typeface="Segoe Sans Display" pitchFamily="2" charset="0"/>
              </a:rPr>
              <a:t>earch and manage based on file extension</a:t>
            </a:r>
          </a:p>
        </p:txBody>
      </p:sp>
    </p:spTree>
    <p:extLst>
      <p:ext uri="{BB962C8B-B14F-4D97-AF65-F5344CB8AC3E}">
        <p14:creationId xmlns:p14="http://schemas.microsoft.com/office/powerpoint/2010/main" val="279401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2AF03-2334-E486-16A9-27FB38F32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54D33-9463-E053-84F8-C16CE7C4CC3D}"/>
              </a:ext>
            </a:extLst>
          </p:cNvPr>
          <p:cNvSpPr>
            <a:spLocks noGrp="1"/>
          </p:cNvSpPr>
          <p:nvPr>
            <p:ph type="title"/>
          </p:nvPr>
        </p:nvSpPr>
        <p:spPr>
          <a:xfrm>
            <a:off x="588263" y="457200"/>
            <a:ext cx="11018520" cy="553998"/>
          </a:xfrm>
        </p:spPr>
        <p:txBody>
          <a:bodyPr>
            <a:normAutofit fontScale="90000"/>
          </a:bodyPr>
          <a:lstStyle/>
          <a:p>
            <a:r>
              <a:rPr lang="en-US"/>
              <a:t>Agent Insights</a:t>
            </a:r>
          </a:p>
        </p:txBody>
      </p:sp>
      <p:pic>
        <p:nvPicPr>
          <p:cNvPr id="13" name="Picture 12">
            <a:extLst>
              <a:ext uri="{FF2B5EF4-FFF2-40B4-BE49-F238E27FC236}">
                <a16:creationId xmlns:a16="http://schemas.microsoft.com/office/drawing/2014/main" id="{10C2DB13-B8E5-48E4-8ACA-0DFFFA6E0841}"/>
              </a:ext>
            </a:extLst>
          </p:cNvPr>
          <p:cNvPicPr>
            <a:picLocks noChangeAspect="1"/>
          </p:cNvPicPr>
          <p:nvPr/>
        </p:nvPicPr>
        <p:blipFill>
          <a:blip r:embed="rId3"/>
          <a:stretch>
            <a:fillRect/>
          </a:stretch>
        </p:blipFill>
        <p:spPr>
          <a:xfrm>
            <a:off x="446528" y="1889185"/>
            <a:ext cx="5597828" cy="3328134"/>
          </a:xfrm>
          <a:prstGeom prst="rect">
            <a:avLst/>
          </a:prstGeom>
        </p:spPr>
      </p:pic>
      <p:sp>
        <p:nvSpPr>
          <p:cNvPr id="7" name="TextBox 6">
            <a:extLst>
              <a:ext uri="{FF2B5EF4-FFF2-40B4-BE49-F238E27FC236}">
                <a16:creationId xmlns:a16="http://schemas.microsoft.com/office/drawing/2014/main" id="{51822A78-7B81-9751-DFAA-1DD5CE24EF06}"/>
              </a:ext>
            </a:extLst>
          </p:cNvPr>
          <p:cNvSpPr txBox="1"/>
          <p:nvPr/>
        </p:nvSpPr>
        <p:spPr>
          <a:xfrm>
            <a:off x="730675" y="5346474"/>
            <a:ext cx="3457371" cy="625034"/>
          </a:xfrm>
          <a:prstGeom prst="rect">
            <a:avLst/>
          </a:prstGeom>
          <a:noFill/>
          <a:ln>
            <a:noFill/>
            <a:prstDash/>
          </a:ln>
          <a:effectLst/>
        </p:spPr>
        <p:txBody>
          <a:bodyPr wrap="square" lIns="0" tIns="0" rIns="0" bIns="0" anchor="ctr">
            <a:noAutofit/>
          </a:bodyPr>
          <a:lstStyle/>
          <a:p>
            <a:pPr>
              <a:spcBef>
                <a:spcPts val="2400"/>
              </a:spcBef>
            </a:pPr>
            <a:r>
              <a:rPr lang="en-US" sz="1800" dirty="0">
                <a:effectLst/>
                <a:latin typeface="Segoe Sans Display" pitchFamily="2" charset="0"/>
                <a:ea typeface="Aptos" panose="020B0004020202020204" pitchFamily="34" charset="0"/>
                <a:cs typeface="Segoe Sans Display" pitchFamily="2" charset="0"/>
              </a:rPr>
              <a:t>Site Usage – Popular Content</a:t>
            </a:r>
          </a:p>
        </p:txBody>
      </p:sp>
      <p:grpSp>
        <p:nvGrpSpPr>
          <p:cNvPr id="3" name="Group 2">
            <a:extLst>
              <a:ext uri="{FF2B5EF4-FFF2-40B4-BE49-F238E27FC236}">
                <a16:creationId xmlns:a16="http://schemas.microsoft.com/office/drawing/2014/main" id="{7D8BEB70-72CB-CEB0-7ADC-0E386BD50316}"/>
              </a:ext>
            </a:extLst>
          </p:cNvPr>
          <p:cNvGrpSpPr/>
          <p:nvPr/>
        </p:nvGrpSpPr>
        <p:grpSpPr>
          <a:xfrm>
            <a:off x="6147645" y="1889185"/>
            <a:ext cx="5459137" cy="3371198"/>
            <a:chOff x="2641" y="0"/>
            <a:chExt cx="12189359" cy="6858000"/>
          </a:xfrm>
        </p:grpSpPr>
        <p:grpSp>
          <p:nvGrpSpPr>
            <p:cNvPr id="5" name="Group 4">
              <a:extLst>
                <a:ext uri="{FF2B5EF4-FFF2-40B4-BE49-F238E27FC236}">
                  <a16:creationId xmlns:a16="http://schemas.microsoft.com/office/drawing/2014/main" id="{F3151FF1-07C8-46DC-49C5-0CE4DD91ADDB}"/>
                </a:ext>
              </a:extLst>
            </p:cNvPr>
            <p:cNvGrpSpPr/>
            <p:nvPr/>
          </p:nvGrpSpPr>
          <p:grpSpPr>
            <a:xfrm>
              <a:off x="2641" y="0"/>
              <a:ext cx="12186717" cy="6858000"/>
              <a:chOff x="2641" y="0"/>
              <a:chExt cx="12186717" cy="6858000"/>
            </a:xfrm>
          </p:grpSpPr>
          <p:pic>
            <p:nvPicPr>
              <p:cNvPr id="18" name="Picture 17">
                <a:extLst>
                  <a:ext uri="{FF2B5EF4-FFF2-40B4-BE49-F238E27FC236}">
                    <a16:creationId xmlns:a16="http://schemas.microsoft.com/office/drawing/2014/main" id="{47DF2A6F-7296-DCFC-8257-1F1E4D06C0F0}"/>
                  </a:ext>
                </a:extLst>
              </p:cNvPr>
              <p:cNvPicPr>
                <a:picLocks noChangeAspect="1"/>
              </p:cNvPicPr>
              <p:nvPr/>
            </p:nvPicPr>
            <p:blipFill>
              <a:blip r:embed="rId4"/>
              <a:stretch>
                <a:fillRect/>
              </a:stretch>
            </p:blipFill>
            <p:spPr>
              <a:xfrm>
                <a:off x="2641" y="0"/>
                <a:ext cx="12186717" cy="6858000"/>
              </a:xfrm>
              <a:prstGeom prst="rect">
                <a:avLst/>
              </a:prstGeom>
            </p:spPr>
          </p:pic>
          <p:pic>
            <p:nvPicPr>
              <p:cNvPr id="19" name="Picture 18">
                <a:extLst>
                  <a:ext uri="{FF2B5EF4-FFF2-40B4-BE49-F238E27FC236}">
                    <a16:creationId xmlns:a16="http://schemas.microsoft.com/office/drawing/2014/main" id="{8CFF5206-AF53-1B42-43C3-234466A57315}"/>
                  </a:ext>
                </a:extLst>
              </p:cNvPr>
              <p:cNvPicPr>
                <a:picLocks noChangeAspect="1"/>
              </p:cNvPicPr>
              <p:nvPr/>
            </p:nvPicPr>
            <p:blipFill>
              <a:blip r:embed="rId5"/>
              <a:stretch>
                <a:fillRect/>
              </a:stretch>
            </p:blipFill>
            <p:spPr>
              <a:xfrm>
                <a:off x="361009" y="350905"/>
                <a:ext cx="4299481" cy="220639"/>
              </a:xfrm>
              <a:prstGeom prst="rect">
                <a:avLst/>
              </a:prstGeom>
            </p:spPr>
          </p:pic>
        </p:grpSp>
        <p:pic>
          <p:nvPicPr>
            <p:cNvPr id="10" name="Picture 9">
              <a:extLst>
                <a:ext uri="{FF2B5EF4-FFF2-40B4-BE49-F238E27FC236}">
                  <a16:creationId xmlns:a16="http://schemas.microsoft.com/office/drawing/2014/main" id="{450227B9-5BF9-CFFE-10BD-87E3F2DCBDAE}"/>
                </a:ext>
              </a:extLst>
            </p:cNvPr>
            <p:cNvPicPr>
              <a:picLocks noChangeAspect="1"/>
            </p:cNvPicPr>
            <p:nvPr/>
          </p:nvPicPr>
          <p:blipFill>
            <a:blip r:embed="rId6"/>
            <a:stretch>
              <a:fillRect/>
            </a:stretch>
          </p:blipFill>
          <p:spPr>
            <a:xfrm>
              <a:off x="361009" y="650989"/>
              <a:ext cx="11830991" cy="6127565"/>
            </a:xfrm>
            <a:prstGeom prst="rect">
              <a:avLst/>
            </a:prstGeom>
          </p:spPr>
        </p:pic>
        <p:pic>
          <p:nvPicPr>
            <p:cNvPr id="14" name="Picture 13">
              <a:extLst>
                <a:ext uri="{FF2B5EF4-FFF2-40B4-BE49-F238E27FC236}">
                  <a16:creationId xmlns:a16="http://schemas.microsoft.com/office/drawing/2014/main" id="{E5C79F81-A3CA-8775-73DF-553946F08D91}"/>
                </a:ext>
              </a:extLst>
            </p:cNvPr>
            <p:cNvPicPr>
              <a:picLocks noChangeAspect="1"/>
            </p:cNvPicPr>
            <p:nvPr/>
          </p:nvPicPr>
          <p:blipFill>
            <a:blip r:embed="rId7"/>
            <a:stretch>
              <a:fillRect/>
            </a:stretch>
          </p:blipFill>
          <p:spPr>
            <a:xfrm>
              <a:off x="361009" y="650989"/>
              <a:ext cx="5226319" cy="381020"/>
            </a:xfrm>
            <a:prstGeom prst="rect">
              <a:avLst/>
            </a:prstGeom>
          </p:spPr>
        </p:pic>
        <p:pic>
          <p:nvPicPr>
            <p:cNvPr id="16" name="Picture 15">
              <a:extLst>
                <a:ext uri="{FF2B5EF4-FFF2-40B4-BE49-F238E27FC236}">
                  <a16:creationId xmlns:a16="http://schemas.microsoft.com/office/drawing/2014/main" id="{28D83EE8-CA0A-010A-B62C-3A60DD14A0CE}"/>
                </a:ext>
              </a:extLst>
            </p:cNvPr>
            <p:cNvPicPr>
              <a:picLocks noChangeAspect="1"/>
            </p:cNvPicPr>
            <p:nvPr/>
          </p:nvPicPr>
          <p:blipFill>
            <a:blip r:embed="rId8"/>
            <a:stretch>
              <a:fillRect/>
            </a:stretch>
          </p:blipFill>
          <p:spPr>
            <a:xfrm>
              <a:off x="8081851" y="380113"/>
              <a:ext cx="806491" cy="323867"/>
            </a:xfrm>
            <a:prstGeom prst="rect">
              <a:avLst/>
            </a:prstGeom>
          </p:spPr>
        </p:pic>
      </p:grpSp>
      <p:sp>
        <p:nvSpPr>
          <p:cNvPr id="21" name="TextBox 20">
            <a:extLst>
              <a:ext uri="{FF2B5EF4-FFF2-40B4-BE49-F238E27FC236}">
                <a16:creationId xmlns:a16="http://schemas.microsoft.com/office/drawing/2014/main" id="{35C5B6E3-F77D-D851-A1CE-976A4E1FA18F}"/>
              </a:ext>
            </a:extLst>
          </p:cNvPr>
          <p:cNvSpPr txBox="1"/>
          <p:nvPr/>
        </p:nvSpPr>
        <p:spPr>
          <a:xfrm>
            <a:off x="7251822" y="5346474"/>
            <a:ext cx="5394779" cy="625034"/>
          </a:xfrm>
          <a:prstGeom prst="rect">
            <a:avLst/>
          </a:prstGeom>
          <a:noFill/>
          <a:ln>
            <a:noFill/>
            <a:prstDash/>
          </a:ln>
          <a:effectLst/>
        </p:spPr>
        <p:txBody>
          <a:bodyPr wrap="square" lIns="0" tIns="0" rIns="0" bIns="0" anchor="ctr">
            <a:noAutofit/>
          </a:bodyPr>
          <a:lstStyle/>
          <a:p>
            <a:pPr>
              <a:spcBef>
                <a:spcPts val="2400"/>
              </a:spcBef>
            </a:pPr>
            <a:r>
              <a:rPr lang="en-US" sz="1800" dirty="0">
                <a:effectLst/>
                <a:latin typeface="Segoe Sans Display" pitchFamily="2" charset="0"/>
                <a:ea typeface="Aptos" panose="020B0004020202020204" pitchFamily="34" charset="0"/>
                <a:cs typeface="Segoe Sans Display" pitchFamily="2" charset="0"/>
              </a:rPr>
              <a:t>SAM – SharePoint agent insights</a:t>
            </a:r>
          </a:p>
        </p:txBody>
      </p:sp>
      <p:sp>
        <p:nvSpPr>
          <p:cNvPr id="11" name="Rectangle: Rounded Corners 10">
            <a:extLst>
              <a:ext uri="{FF2B5EF4-FFF2-40B4-BE49-F238E27FC236}">
                <a16:creationId xmlns:a16="http://schemas.microsoft.com/office/drawing/2014/main" id="{D6B1A697-E0AF-CD64-0D07-A552D330FA07}"/>
              </a:ext>
              <a:ext uri="{C183D7F6-B498-43B3-948B-1728B52AA6E4}">
                <adec:decorative xmlns:adec="http://schemas.microsoft.com/office/drawing/2017/decorative" val="1"/>
              </a:ext>
            </a:extLst>
          </p:cNvPr>
          <p:cNvSpPr/>
          <p:nvPr/>
        </p:nvSpPr>
        <p:spPr bwMode="auto">
          <a:xfrm>
            <a:off x="6720381" y="5971508"/>
            <a:ext cx="4055920" cy="40393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R="0" lvl="0" indent="0" algn="ctr" fontAlgn="base">
              <a:lnSpc>
                <a:spcPct val="110000"/>
              </a:lnSpc>
              <a:spcBef>
                <a:spcPts val="1200"/>
              </a:spcBef>
              <a:spcAft>
                <a:spcPct val="0"/>
              </a:spcAft>
              <a:buClrTx/>
              <a:buSzTx/>
              <a:buFontTx/>
              <a:buNone/>
              <a:tabLst/>
              <a:defRPr/>
            </a:pPr>
            <a:r>
              <a:rPr lang="en-US" sz="1200" kern="0" dirty="0">
                <a:solidFill>
                  <a:schemeClr val="bg1"/>
                </a:solidFill>
                <a:latin typeface="Segoe UI" panose="020B0502040204020203" pitchFamily="34" charset="0"/>
                <a:cs typeface="Segoe UI" panose="020B0502040204020203" pitchFamily="34" charset="0"/>
              </a:rPr>
              <a:t>Rolling out now!</a:t>
            </a:r>
          </a:p>
        </p:txBody>
      </p:sp>
      <p:sp>
        <p:nvSpPr>
          <p:cNvPr id="15" name="Rectangle: Rounded Corners 43">
            <a:extLst>
              <a:ext uri="{FF2B5EF4-FFF2-40B4-BE49-F238E27FC236}">
                <a16:creationId xmlns:a16="http://schemas.microsoft.com/office/drawing/2014/main" id="{709D70C7-E3C2-A7B0-1921-615B5C7AEB09}"/>
              </a:ext>
              <a:ext uri="{C183D7F6-B498-43B3-948B-1728B52AA6E4}">
                <adec:decorative xmlns:adec="http://schemas.microsoft.com/office/drawing/2017/decorative" val="1"/>
              </a:ext>
            </a:extLst>
          </p:cNvPr>
          <p:cNvSpPr>
            <a:spLocks/>
          </p:cNvSpPr>
          <p:nvPr/>
        </p:nvSpPr>
        <p:spPr bwMode="auto">
          <a:xfrm>
            <a:off x="4304581" y="4209691"/>
            <a:ext cx="1621766" cy="1050692"/>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Rectangle: Rounded Corners 43">
            <a:extLst>
              <a:ext uri="{FF2B5EF4-FFF2-40B4-BE49-F238E27FC236}">
                <a16:creationId xmlns:a16="http://schemas.microsoft.com/office/drawing/2014/main" id="{32971681-AA7C-C4A2-7218-36864D00626C}"/>
              </a:ext>
              <a:ext uri="{C183D7F6-B498-43B3-948B-1728B52AA6E4}">
                <adec:decorative xmlns:adec="http://schemas.microsoft.com/office/drawing/2017/decorative" val="1"/>
              </a:ext>
            </a:extLst>
          </p:cNvPr>
          <p:cNvSpPr>
            <a:spLocks/>
          </p:cNvSpPr>
          <p:nvPr/>
        </p:nvSpPr>
        <p:spPr bwMode="auto">
          <a:xfrm>
            <a:off x="8341743" y="3312543"/>
            <a:ext cx="465827" cy="194784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1196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7831-304A-EA72-0CFB-C5DC35A28AE8}"/>
              </a:ext>
            </a:extLst>
          </p:cNvPr>
          <p:cNvSpPr>
            <a:spLocks noGrp="1"/>
          </p:cNvSpPr>
          <p:nvPr>
            <p:ph type="title"/>
          </p:nvPr>
        </p:nvSpPr>
        <p:spPr/>
        <p:txBody>
          <a:bodyPr/>
          <a:lstStyle/>
          <a:p>
            <a:endParaRPr lang="en-US"/>
          </a:p>
        </p:txBody>
      </p:sp>
      <p:pic>
        <p:nvPicPr>
          <p:cNvPr id="7" name="SP agent insights">
            <a:hlinkClick r:id="" action="ppaction://media"/>
            <a:extLst>
              <a:ext uri="{FF2B5EF4-FFF2-40B4-BE49-F238E27FC236}">
                <a16:creationId xmlns:a16="http://schemas.microsoft.com/office/drawing/2014/main" id="{28A2D5BA-5DF5-E832-B2CC-CFC8BB0882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123266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08A2-8709-FC68-6E98-1C334492CA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36EA3-B8DE-3647-D2CA-903D6479272D}"/>
              </a:ext>
            </a:extLst>
          </p:cNvPr>
          <p:cNvSpPr>
            <a:spLocks noGrp="1"/>
          </p:cNvSpPr>
          <p:nvPr>
            <p:ph type="title"/>
          </p:nvPr>
        </p:nvSpPr>
        <p:spPr/>
        <p:txBody>
          <a:bodyPr>
            <a:normAutofit/>
          </a:bodyPr>
          <a:lstStyle/>
          <a:p>
            <a:r>
              <a:rPr lang="en-US"/>
              <a:t>Restricted Content Discovery</a:t>
            </a:r>
          </a:p>
        </p:txBody>
      </p:sp>
      <p:sp>
        <p:nvSpPr>
          <p:cNvPr id="5" name="Text Placeholder 4">
            <a:extLst>
              <a:ext uri="{FF2B5EF4-FFF2-40B4-BE49-F238E27FC236}">
                <a16:creationId xmlns:a16="http://schemas.microsoft.com/office/drawing/2014/main" id="{BD047F2F-2873-7CB8-9CF8-D7A5D2DD5679}"/>
              </a:ext>
            </a:extLst>
          </p:cNvPr>
          <p:cNvSpPr txBox="1">
            <a:spLocks noGrp="1"/>
          </p:cNvSpPr>
          <p:nvPr>
            <p:ph type="body" sz="quarter" idx="4294967295"/>
          </p:nvPr>
        </p:nvSpPr>
        <p:spPr>
          <a:xfrm>
            <a:off x="659219" y="1669186"/>
            <a:ext cx="6156325" cy="240168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spcAft>
                <a:spcPts val="1200"/>
              </a:spcAft>
              <a:buNone/>
            </a:pPr>
            <a:r>
              <a:rPr lang="en-US" b="0" i="0">
                <a:effectLst/>
                <a:latin typeface="Segoe UI (Body)"/>
              </a:rPr>
              <a:t>Limit the ability of end users to discover content from specific SharePoint sites. </a:t>
            </a:r>
            <a:endParaRPr lang="en-US">
              <a:latin typeface="Segoe UI (Body)"/>
              <a:cs typeface="Segoe UI"/>
            </a:endParaRPr>
          </a:p>
          <a:p>
            <a:pPr indent="0">
              <a:spcAft>
                <a:spcPts val="1200"/>
              </a:spcAft>
              <a:buNone/>
            </a:pPr>
            <a:r>
              <a:rPr lang="en-US">
                <a:latin typeface="Segoe UI (Body)"/>
                <a:cs typeface="Segoe UI"/>
              </a:rPr>
              <a:t>All SharePoint agent features are turned off when this property is applied on a site. </a:t>
            </a:r>
          </a:p>
          <a:p>
            <a:pPr indent="0">
              <a:spcAft>
                <a:spcPts val="1200"/>
              </a:spcAft>
              <a:buNone/>
            </a:pPr>
            <a:r>
              <a:rPr lang="en-US">
                <a:latin typeface="Segoe UI (Body)"/>
                <a:cs typeface="Segoe UI"/>
              </a:rPr>
              <a:t>User will not see the Copilot coin, not be able to create new agents, nor select any content from that site as sources on an agent.</a:t>
            </a:r>
          </a:p>
        </p:txBody>
      </p:sp>
      <p:pic>
        <p:nvPicPr>
          <p:cNvPr id="7" name="Picture 6" descr="Site information pane showing the RCD setting">
            <a:extLst>
              <a:ext uri="{FF2B5EF4-FFF2-40B4-BE49-F238E27FC236}">
                <a16:creationId xmlns:a16="http://schemas.microsoft.com/office/drawing/2014/main" id="{0CED7367-979F-2D31-B75C-A062D06D958E}"/>
              </a:ext>
            </a:extLst>
          </p:cNvPr>
          <p:cNvPicPr>
            <a:picLocks noChangeAspect="1"/>
          </p:cNvPicPr>
          <p:nvPr/>
        </p:nvPicPr>
        <p:blipFill>
          <a:blip r:embed="rId3"/>
          <a:stretch>
            <a:fillRect/>
          </a:stretch>
        </p:blipFill>
        <p:spPr>
          <a:xfrm>
            <a:off x="7540478" y="1305596"/>
            <a:ext cx="2611157" cy="3929170"/>
          </a:xfrm>
          <a:prstGeom prst="rect">
            <a:avLst/>
          </a:prstGeom>
        </p:spPr>
      </p:pic>
      <p:pic>
        <p:nvPicPr>
          <p:cNvPr id="11" name="Picture 10" descr="PowerShell command to set RCD">
            <a:extLst>
              <a:ext uri="{FF2B5EF4-FFF2-40B4-BE49-F238E27FC236}">
                <a16:creationId xmlns:a16="http://schemas.microsoft.com/office/drawing/2014/main" id="{3D4CB833-7DBC-3C75-C1C8-5E0C758A2EEF}"/>
              </a:ext>
            </a:extLst>
          </p:cNvPr>
          <p:cNvPicPr>
            <a:picLocks noChangeAspect="1"/>
          </p:cNvPicPr>
          <p:nvPr/>
        </p:nvPicPr>
        <p:blipFill>
          <a:blip r:embed="rId4"/>
          <a:srcRect r="25388"/>
          <a:stretch/>
        </p:blipFill>
        <p:spPr>
          <a:xfrm>
            <a:off x="6494132" y="5424843"/>
            <a:ext cx="5190767" cy="1013924"/>
          </a:xfrm>
          <a:prstGeom prst="rect">
            <a:avLst/>
          </a:prstGeom>
        </p:spPr>
      </p:pic>
    </p:spTree>
    <p:extLst>
      <p:ext uri="{BB962C8B-B14F-4D97-AF65-F5344CB8AC3E}">
        <p14:creationId xmlns:p14="http://schemas.microsoft.com/office/powerpoint/2010/main" val="210697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B3C1-DA21-C918-01D1-6E7E015E2BD9}"/>
              </a:ext>
            </a:extLst>
          </p:cNvPr>
          <p:cNvSpPr>
            <a:spLocks noGrp="1"/>
          </p:cNvSpPr>
          <p:nvPr>
            <p:ph type="title"/>
          </p:nvPr>
        </p:nvSpPr>
        <p:spPr/>
        <p:txBody>
          <a:bodyPr>
            <a:normAutofit fontScale="90000"/>
          </a:bodyPr>
          <a:lstStyle/>
          <a:p>
            <a:r>
              <a:rPr lang="en-US"/>
              <a:t>Unlock more value from SharePoint content</a:t>
            </a:r>
          </a:p>
        </p:txBody>
      </p:sp>
      <p:sp>
        <p:nvSpPr>
          <p:cNvPr id="4" name="Rectangle 3">
            <a:extLst>
              <a:ext uri="{FF2B5EF4-FFF2-40B4-BE49-F238E27FC236}">
                <a16:creationId xmlns:a16="http://schemas.microsoft.com/office/drawing/2014/main" id="{05C4AE4B-5835-A6D9-2413-C312CECEA636}"/>
              </a:ext>
              <a:ext uri="{C183D7F6-B498-43B3-948B-1728B52AA6E4}">
                <adec:decorative xmlns:adec="http://schemas.microsoft.com/office/drawing/2017/decorative" val="0"/>
              </a:ext>
            </a:extLst>
          </p:cNvPr>
          <p:cNvSpPr/>
          <p:nvPr/>
        </p:nvSpPr>
        <p:spPr bwMode="auto">
          <a:xfrm>
            <a:off x="1590263" y="1736345"/>
            <a:ext cx="4154692" cy="45481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102">
              <a:lnSpc>
                <a:spcPct val="110000"/>
              </a:lnSpc>
              <a:spcBef>
                <a:spcPts val="1200"/>
              </a:spcBef>
              <a:defRPr/>
            </a:pPr>
            <a:r>
              <a:rPr lang="en-US" sz="1800" spc="-50" dirty="0">
                <a:ln w="3175">
                  <a:noFill/>
                </a:ln>
                <a:solidFill>
                  <a:schemeClr val="accent5"/>
                </a:solidFill>
                <a:latin typeface="Segoe UI Semibold" panose="020B0502040204020203" pitchFamily="34" charset="0"/>
                <a:cs typeface="Segoe UI Semibold" panose="020B0502040204020203" pitchFamily="34" charset="0"/>
              </a:rPr>
              <a:t>Easy to create &amp; use</a:t>
            </a:r>
          </a:p>
          <a:p>
            <a:pPr marR="0" lvl="0" algn="l" defTabSz="914400" rtl="0" eaLnBrk="1" fontAlgn="auto" latinLnBrk="0" hangingPunct="1">
              <a:spcBef>
                <a:spcPts val="0"/>
              </a:spcBef>
              <a:buClrTx/>
              <a:buSzTx/>
              <a:tabLst/>
              <a:defRPr/>
            </a:pPr>
            <a:r>
              <a:rPr kumimoji="0" lang="en-US" sz="1600" b="0" i="0" u="none" strike="noStrike" kern="1200" cap="none" spc="0" normalizeH="0" baseline="0" noProof="0" dirty="0">
                <a:ln>
                  <a:noFill/>
                </a:ln>
                <a:effectLst/>
                <a:uLnTx/>
                <a:uFillTx/>
                <a:latin typeface="Segoe Sans Display" pitchFamily="2" charset="0"/>
                <a:ea typeface="+mn-ea"/>
                <a:cs typeface="Segoe Sans Display" pitchFamily="2" charset="0"/>
              </a:rPr>
              <a:t>Use the ready-made agent or</a:t>
            </a:r>
            <a:r>
              <a:rPr lang="en-US" sz="1600" dirty="0">
                <a:latin typeface="Segoe Sans Display" pitchFamily="2" charset="0"/>
                <a:cs typeface="Segoe Sans Display" pitchFamily="2" charset="0"/>
              </a:rPr>
              <a:t> </a:t>
            </a:r>
            <a:r>
              <a:rPr kumimoji="0" lang="en-US" sz="1600" b="0" i="0" u="none" strike="noStrike" kern="1200" cap="none" spc="0" normalizeH="0" baseline="0" noProof="0" dirty="0">
                <a:ln>
                  <a:noFill/>
                </a:ln>
                <a:effectLst/>
                <a:uLnTx/>
                <a:uFillTx/>
                <a:latin typeface="Segoe Sans Display" pitchFamily="2" charset="0"/>
                <a:ea typeface="+mn-ea"/>
                <a:cs typeface="Segoe Sans Display" pitchFamily="2" charset="0"/>
              </a:rPr>
              <a:t>create a custom agent with specific SharePoint content</a:t>
            </a:r>
          </a:p>
          <a:p>
            <a:pPr marR="0" lvl="0" algn="l" defTabSz="914400" rtl="0" eaLnBrk="1" fontAlgn="auto" latinLnBrk="0" hangingPunct="1">
              <a:spcBef>
                <a:spcPts val="0"/>
              </a:spcBef>
              <a:buClrTx/>
              <a:buSzTx/>
              <a:tabLst/>
              <a:defRPr/>
            </a:pPr>
            <a:endParaRPr lang="en-US" sz="1600" dirty="0">
              <a:solidFill>
                <a:srgbClr val="2E2F2E"/>
              </a:solidFill>
              <a:latin typeface="Segoe Sans Display" pitchFamily="2" charset="0"/>
              <a:cs typeface="Segoe Sans Display" pitchFamily="2" charset="0"/>
            </a:endParaRPr>
          </a:p>
          <a:p>
            <a:pPr marR="0" lvl="0" algn="l" defTabSz="914400" rtl="0" eaLnBrk="1" fontAlgn="auto" latinLnBrk="0" hangingPunct="1">
              <a:spcBef>
                <a:spcPts val="0"/>
              </a:spcBef>
              <a:buClrTx/>
              <a:buSzTx/>
              <a:tabLst/>
              <a:defRPr/>
            </a:pPr>
            <a:endParaRPr lang="en-US" sz="1600" dirty="0">
              <a:solidFill>
                <a:srgbClr val="2E2F2E"/>
              </a:solidFill>
              <a:latin typeface="Segoe Sans Display" pitchFamily="2" charset="0"/>
              <a:cs typeface="Segoe Sans Display" pitchFamily="2" charset="0"/>
            </a:endParaRPr>
          </a:p>
          <a:p>
            <a:pPr marR="0" lvl="0" algn="l" defTabSz="914400" rtl="0" eaLnBrk="1" fontAlgn="auto" latinLnBrk="0" hangingPunct="1">
              <a:lnSpc>
                <a:spcPct val="110000"/>
              </a:lnSpc>
              <a:spcBef>
                <a:spcPts val="1200"/>
              </a:spcBef>
              <a:buClrTx/>
              <a:buSzTx/>
              <a:tabLst/>
              <a:defRPr/>
            </a:pPr>
            <a:r>
              <a:rPr lang="en-US" sz="1800" spc="-50" dirty="0">
                <a:ln w="3175">
                  <a:noFill/>
                </a:ln>
                <a:solidFill>
                  <a:schemeClr val="accent5"/>
                </a:solidFill>
                <a:latin typeface="Segoe UI Semibold" panose="020B0502040204020203" pitchFamily="34" charset="0"/>
                <a:cs typeface="Segoe UI Semibold" panose="020B0502040204020203" pitchFamily="34" charset="0"/>
              </a:rPr>
              <a:t>Saves you time</a:t>
            </a:r>
          </a:p>
          <a:p>
            <a:pPr>
              <a:defRPr/>
            </a:pPr>
            <a:r>
              <a:rPr lang="en-US" sz="1600" dirty="0">
                <a:latin typeface="Segoe Sans Display" pitchFamily="2" charset="0"/>
                <a:cs typeface="Segoe Sans Display" pitchFamily="2" charset="0"/>
              </a:rPr>
              <a:t>AI helps answer your questions and reason over content to help you complete tasks sooner.</a:t>
            </a:r>
          </a:p>
          <a:p>
            <a:pPr>
              <a:defRPr/>
            </a:pPr>
            <a:endParaRPr lang="en-US" sz="1600" dirty="0">
              <a:solidFill>
                <a:srgbClr val="2E2F2E"/>
              </a:solidFill>
              <a:latin typeface="Segoe Sans Display" pitchFamily="2" charset="0"/>
              <a:cs typeface="Segoe Sans Display" pitchFamily="2" charset="0"/>
            </a:endParaRPr>
          </a:p>
          <a:p>
            <a:pPr>
              <a:defRPr/>
            </a:pPr>
            <a:endParaRPr lang="en-US" sz="1600" dirty="0">
              <a:solidFill>
                <a:srgbClr val="2E2F2E"/>
              </a:solidFill>
              <a:latin typeface="Segoe Sans Display" pitchFamily="2" charset="0"/>
              <a:cs typeface="Segoe Sans Display" pitchFamily="2" charset="0"/>
            </a:endParaRPr>
          </a:p>
          <a:p>
            <a:pPr marR="0" lvl="0" algn="l" defTabSz="914400" rtl="0" eaLnBrk="1" fontAlgn="auto" latinLnBrk="0" hangingPunct="1">
              <a:lnSpc>
                <a:spcPct val="110000"/>
              </a:lnSpc>
              <a:spcBef>
                <a:spcPts val="1200"/>
              </a:spcBef>
              <a:buClrTx/>
              <a:buSzTx/>
              <a:tabLst/>
              <a:defRPr/>
            </a:pPr>
            <a:r>
              <a:rPr lang="en-US" sz="1800" spc="-50" dirty="0">
                <a:ln w="3175">
                  <a:noFill/>
                </a:ln>
                <a:solidFill>
                  <a:schemeClr val="accent5"/>
                </a:solidFill>
                <a:latin typeface="Segoe UI Semibold" panose="020B0502040204020203" pitchFamily="34" charset="0"/>
                <a:cs typeface="Segoe UI Semibold" panose="020B0502040204020203" pitchFamily="34" charset="0"/>
              </a:rPr>
              <a:t>Easy to share</a:t>
            </a:r>
          </a:p>
          <a:p>
            <a:pPr>
              <a:defRPr/>
            </a:pPr>
            <a:r>
              <a:rPr lang="en-US" sz="1600" dirty="0">
                <a:latin typeface="Segoe Sans Display" pitchFamily="2" charset="0"/>
                <a:cs typeface="Segoe Sans Display" pitchFamily="2" charset="0"/>
              </a:rPr>
              <a:t>Just like other Microsoft 365 files, </a:t>
            </a:r>
            <a:br>
              <a:rPr lang="en-US" sz="1600" dirty="0">
                <a:latin typeface="Segoe Sans Display" pitchFamily="2" charset="0"/>
                <a:cs typeface="Segoe Sans Display" pitchFamily="2" charset="0"/>
              </a:rPr>
            </a:br>
            <a:r>
              <a:rPr lang="en-US" sz="1600" dirty="0">
                <a:latin typeface="Segoe Sans Display" pitchFamily="2" charset="0"/>
                <a:cs typeface="Segoe Sans Display" pitchFamily="2" charset="0"/>
              </a:rPr>
              <a:t>share the link via email or Teams chat</a:t>
            </a:r>
          </a:p>
          <a:p>
            <a:pPr>
              <a:defRPr/>
            </a:pPr>
            <a:endParaRPr lang="en-US" sz="1600" dirty="0">
              <a:solidFill>
                <a:srgbClr val="2E2F2E"/>
              </a:solidFill>
              <a:latin typeface="Segoe Sans Display" pitchFamily="2" charset="0"/>
              <a:cs typeface="Segoe Sans Display" pitchFamily="2" charset="0"/>
            </a:endParaRPr>
          </a:p>
          <a:p>
            <a:pPr marR="0" lvl="0" algn="l" defTabSz="914400" rtl="0" eaLnBrk="1" fontAlgn="auto" latinLnBrk="0" hangingPunct="1">
              <a:spcBef>
                <a:spcPts val="0"/>
              </a:spcBef>
              <a:spcAft>
                <a:spcPts val="1200"/>
              </a:spcAft>
              <a:buClrTx/>
              <a:buSzTx/>
              <a:tabLst/>
              <a:defRPr/>
            </a:pPr>
            <a:endParaRPr kumimoji="0" lang="en-US" sz="1600" b="0" i="0" u="none" strike="noStrike" kern="1200" cap="none" spc="0" normalizeH="0" baseline="0" noProof="0" dirty="0">
              <a:ln>
                <a:noFill/>
              </a:ln>
              <a:solidFill>
                <a:srgbClr val="2E2F2E"/>
              </a:solidFill>
              <a:effectLst/>
              <a:uLnTx/>
              <a:uFillTx/>
              <a:latin typeface="Segoe Sans Display" pitchFamily="2" charset="0"/>
              <a:ea typeface="+mn-ea"/>
              <a:cs typeface="Segoe Sans Display" pitchFamily="2" charset="0"/>
            </a:endParaRPr>
          </a:p>
        </p:txBody>
      </p:sp>
      <p:sp>
        <p:nvSpPr>
          <p:cNvPr id="5" name="Freeform: Shape 4">
            <a:extLst>
              <a:ext uri="{FF2B5EF4-FFF2-40B4-BE49-F238E27FC236}">
                <a16:creationId xmlns:a16="http://schemas.microsoft.com/office/drawing/2014/main" id="{4306B6D9-2FFE-C409-2747-28AED8228777}"/>
              </a:ext>
              <a:ext uri="{C183D7F6-B498-43B3-948B-1728B52AA6E4}">
                <adec:decorative xmlns:adec="http://schemas.microsoft.com/office/drawing/2017/decorative" val="1"/>
              </a:ext>
            </a:extLst>
          </p:cNvPr>
          <p:cNvSpPr/>
          <p:nvPr/>
        </p:nvSpPr>
        <p:spPr>
          <a:xfrm>
            <a:off x="665466" y="1843459"/>
            <a:ext cx="415551" cy="501834"/>
          </a:xfrm>
          <a:custGeom>
            <a:avLst/>
            <a:gdLst>
              <a:gd name="connsiteX0" fmla="*/ 136364 w 790338"/>
              <a:gd name="connsiteY0" fmla="*/ 319421 h 954441"/>
              <a:gd name="connsiteX1" fmla="*/ 155711 w 790338"/>
              <a:gd name="connsiteY1" fmla="*/ 328351 h 954441"/>
              <a:gd name="connsiteX2" fmla="*/ 146781 w 790338"/>
              <a:gd name="connsiteY2" fmla="*/ 347698 h 954441"/>
              <a:gd name="connsiteX3" fmla="*/ 20280 w 790338"/>
              <a:gd name="connsiteY3" fmla="*/ 393835 h 954441"/>
              <a:gd name="connsiteX4" fmla="*/ 14326 w 790338"/>
              <a:gd name="connsiteY4" fmla="*/ 395323 h 954441"/>
              <a:gd name="connsiteX5" fmla="*/ 14326 w 790338"/>
              <a:gd name="connsiteY5" fmla="*/ 395324 h 954441"/>
              <a:gd name="connsiteX6" fmla="*/ 932 w 790338"/>
              <a:gd name="connsiteY6" fmla="*/ 384906 h 954441"/>
              <a:gd name="connsiteX7" fmla="*/ 9862 w 790338"/>
              <a:gd name="connsiteY7" fmla="*/ 365559 h 954441"/>
              <a:gd name="connsiteX8" fmla="*/ 259899 w 790338"/>
              <a:gd name="connsiteY8" fmla="*/ 247979 h 954441"/>
              <a:gd name="connsiteX9" fmla="*/ 307524 w 790338"/>
              <a:gd name="connsiteY9" fmla="*/ 273280 h 954441"/>
              <a:gd name="connsiteX10" fmla="*/ 378962 w 790338"/>
              <a:gd name="connsiteY10" fmla="*/ 466752 h 954441"/>
              <a:gd name="connsiteX11" fmla="*/ 390868 w 790338"/>
              <a:gd name="connsiteY11" fmla="*/ 498005 h 954441"/>
              <a:gd name="connsiteX12" fmla="*/ 419146 w 790338"/>
              <a:gd name="connsiteY12" fmla="*/ 573908 h 954441"/>
              <a:gd name="connsiteX13" fmla="*/ 438493 w 790338"/>
              <a:gd name="connsiteY13" fmla="*/ 582838 h 954441"/>
              <a:gd name="connsiteX14" fmla="*/ 447423 w 790338"/>
              <a:gd name="connsiteY14" fmla="*/ 563490 h 954441"/>
              <a:gd name="connsiteX15" fmla="*/ 419145 w 790338"/>
              <a:gd name="connsiteY15" fmla="*/ 487588 h 954441"/>
              <a:gd name="connsiteX16" fmla="*/ 408727 w 790338"/>
              <a:gd name="connsiteY16" fmla="*/ 456334 h 954441"/>
              <a:gd name="connsiteX17" fmla="*/ 428074 w 790338"/>
              <a:gd name="connsiteY17" fmla="*/ 413174 h 954441"/>
              <a:gd name="connsiteX18" fmla="*/ 472722 w 790338"/>
              <a:gd name="connsiteY18" fmla="*/ 431034 h 954441"/>
              <a:gd name="connsiteX19" fmla="*/ 505464 w 790338"/>
              <a:gd name="connsiteY19" fmla="*/ 509912 h 954441"/>
              <a:gd name="connsiteX20" fmla="*/ 506952 w 790338"/>
              <a:gd name="connsiteY20" fmla="*/ 512889 h 954441"/>
              <a:gd name="connsiteX21" fmla="*/ 535230 w 790338"/>
              <a:gd name="connsiteY21" fmla="*/ 578373 h 954441"/>
              <a:gd name="connsiteX22" fmla="*/ 548625 w 790338"/>
              <a:gd name="connsiteY22" fmla="*/ 587303 h 954441"/>
              <a:gd name="connsiteX23" fmla="*/ 554578 w 790338"/>
              <a:gd name="connsiteY23" fmla="*/ 585814 h 954441"/>
              <a:gd name="connsiteX24" fmla="*/ 562019 w 790338"/>
              <a:gd name="connsiteY24" fmla="*/ 566467 h 954441"/>
              <a:gd name="connsiteX25" fmla="*/ 533741 w 790338"/>
              <a:gd name="connsiteY25" fmla="*/ 500983 h 954441"/>
              <a:gd name="connsiteX26" fmla="*/ 520347 w 790338"/>
              <a:gd name="connsiteY26" fmla="*/ 457823 h 954441"/>
              <a:gd name="connsiteX27" fmla="*/ 542672 w 790338"/>
              <a:gd name="connsiteY27" fmla="*/ 413174 h 954441"/>
              <a:gd name="connsiteX28" fmla="*/ 587320 w 790338"/>
              <a:gd name="connsiteY28" fmla="*/ 434010 h 954441"/>
              <a:gd name="connsiteX29" fmla="*/ 621551 w 790338"/>
              <a:gd name="connsiteY29" fmla="*/ 515867 h 954441"/>
              <a:gd name="connsiteX30" fmla="*/ 621551 w 790338"/>
              <a:gd name="connsiteY30" fmla="*/ 517355 h 954441"/>
              <a:gd name="connsiteX31" fmla="*/ 640899 w 790338"/>
              <a:gd name="connsiteY31" fmla="*/ 564980 h 954441"/>
              <a:gd name="connsiteX32" fmla="*/ 654293 w 790338"/>
              <a:gd name="connsiteY32" fmla="*/ 573910 h 954441"/>
              <a:gd name="connsiteX33" fmla="*/ 660246 w 790338"/>
              <a:gd name="connsiteY33" fmla="*/ 572422 h 954441"/>
              <a:gd name="connsiteX34" fmla="*/ 667688 w 790338"/>
              <a:gd name="connsiteY34" fmla="*/ 553075 h 954441"/>
              <a:gd name="connsiteX35" fmla="*/ 648340 w 790338"/>
              <a:gd name="connsiteY35" fmla="*/ 506938 h 954441"/>
              <a:gd name="connsiteX36" fmla="*/ 634946 w 790338"/>
              <a:gd name="connsiteY36" fmla="*/ 451872 h 954441"/>
              <a:gd name="connsiteX37" fmla="*/ 654293 w 790338"/>
              <a:gd name="connsiteY37" fmla="*/ 414665 h 954441"/>
              <a:gd name="connsiteX38" fmla="*/ 695965 w 790338"/>
              <a:gd name="connsiteY38" fmla="*/ 432524 h 954441"/>
              <a:gd name="connsiteX39" fmla="*/ 770379 w 790338"/>
              <a:gd name="connsiteY39" fmla="*/ 617071 h 954441"/>
              <a:gd name="connsiteX40" fmla="*/ 652802 w 790338"/>
              <a:gd name="connsiteY40" fmla="*/ 931101 h 954441"/>
              <a:gd name="connsiteX41" fmla="*/ 652802 w 790338"/>
              <a:gd name="connsiteY41" fmla="*/ 931106 h 954441"/>
              <a:gd name="connsiteX42" fmla="*/ 393836 w 790338"/>
              <a:gd name="connsiteY42" fmla="*/ 892411 h 954441"/>
              <a:gd name="connsiteX43" fmla="*/ 164646 w 790338"/>
              <a:gd name="connsiteY43" fmla="*/ 679584 h 954441"/>
              <a:gd name="connsiteX44" fmla="*/ 155716 w 790338"/>
              <a:gd name="connsiteY44" fmla="*/ 657259 h 954441"/>
              <a:gd name="connsiteX45" fmla="*/ 167622 w 790338"/>
              <a:gd name="connsiteY45" fmla="*/ 636423 h 954441"/>
              <a:gd name="connsiteX46" fmla="*/ 234594 w 790338"/>
              <a:gd name="connsiteY46" fmla="*/ 636423 h 954441"/>
              <a:gd name="connsiteX47" fmla="*/ 340265 w 790338"/>
              <a:gd name="connsiteY47" fmla="*/ 713814 h 954441"/>
              <a:gd name="connsiteX48" fmla="*/ 358124 w 790338"/>
              <a:gd name="connsiteY48" fmla="*/ 713814 h 954441"/>
              <a:gd name="connsiteX49" fmla="*/ 364077 w 790338"/>
              <a:gd name="connsiteY49" fmla="*/ 697442 h 954441"/>
              <a:gd name="connsiteX50" fmla="*/ 231623 w 790338"/>
              <a:gd name="connsiteY50" fmla="*/ 300069 h 954441"/>
              <a:gd name="connsiteX51" fmla="*/ 234599 w 790338"/>
              <a:gd name="connsiteY51" fmla="*/ 267327 h 954441"/>
              <a:gd name="connsiteX52" fmla="*/ 259899 w 790338"/>
              <a:gd name="connsiteY52" fmla="*/ 247979 h 954441"/>
              <a:gd name="connsiteX53" fmla="*/ 542668 w 790338"/>
              <a:gd name="connsiteY53" fmla="*/ 179521 h 954441"/>
              <a:gd name="connsiteX54" fmla="*/ 562015 w 790338"/>
              <a:gd name="connsiteY54" fmla="*/ 188451 h 954441"/>
              <a:gd name="connsiteX55" fmla="*/ 553085 w 790338"/>
              <a:gd name="connsiteY55" fmla="*/ 207798 h 954441"/>
              <a:gd name="connsiteX56" fmla="*/ 426583 w 790338"/>
              <a:gd name="connsiteY56" fmla="*/ 252447 h 954441"/>
              <a:gd name="connsiteX57" fmla="*/ 420630 w 790338"/>
              <a:gd name="connsiteY57" fmla="*/ 253935 h 954441"/>
              <a:gd name="connsiteX58" fmla="*/ 407236 w 790338"/>
              <a:gd name="connsiteY58" fmla="*/ 243517 h 954441"/>
              <a:gd name="connsiteX59" fmla="*/ 416166 w 790338"/>
              <a:gd name="connsiteY59" fmla="*/ 224170 h 954441"/>
              <a:gd name="connsiteX60" fmla="*/ 11910 w 790338"/>
              <a:gd name="connsiteY60" fmla="*/ 137664 h 954441"/>
              <a:gd name="connsiteX61" fmla="*/ 23258 w 790338"/>
              <a:gd name="connsiteY61" fmla="*/ 137850 h 954441"/>
              <a:gd name="connsiteX62" fmla="*/ 145293 w 790338"/>
              <a:gd name="connsiteY62" fmla="*/ 194404 h 954441"/>
              <a:gd name="connsiteX63" fmla="*/ 152734 w 790338"/>
              <a:gd name="connsiteY63" fmla="*/ 213751 h 954441"/>
              <a:gd name="connsiteX64" fmla="*/ 137852 w 790338"/>
              <a:gd name="connsiteY64" fmla="*/ 224170 h 954441"/>
              <a:gd name="connsiteX65" fmla="*/ 131898 w 790338"/>
              <a:gd name="connsiteY65" fmla="*/ 222682 h 954441"/>
              <a:gd name="connsiteX66" fmla="*/ 9864 w 790338"/>
              <a:gd name="connsiteY66" fmla="*/ 164639 h 954441"/>
              <a:gd name="connsiteX67" fmla="*/ 3911 w 790338"/>
              <a:gd name="connsiteY67" fmla="*/ 145291 h 954441"/>
              <a:gd name="connsiteX68" fmla="*/ 11910 w 790338"/>
              <a:gd name="connsiteY68" fmla="*/ 137664 h 954441"/>
              <a:gd name="connsiteX69" fmla="*/ 394392 w 790338"/>
              <a:gd name="connsiteY69" fmla="*/ 5207 h 954441"/>
              <a:gd name="connsiteX70" fmla="*/ 405741 w 790338"/>
              <a:gd name="connsiteY70" fmla="*/ 5393 h 954441"/>
              <a:gd name="connsiteX71" fmla="*/ 413182 w 790338"/>
              <a:gd name="connsiteY71" fmla="*/ 24740 h 954441"/>
              <a:gd name="connsiteX72" fmla="*/ 355138 w 790338"/>
              <a:gd name="connsiteY72" fmla="*/ 145288 h 954441"/>
              <a:gd name="connsiteX73" fmla="*/ 341744 w 790338"/>
              <a:gd name="connsiteY73" fmla="*/ 154218 h 954441"/>
              <a:gd name="connsiteX74" fmla="*/ 335791 w 790338"/>
              <a:gd name="connsiteY74" fmla="*/ 152730 h 954441"/>
              <a:gd name="connsiteX75" fmla="*/ 328350 w 790338"/>
              <a:gd name="connsiteY75" fmla="*/ 133382 h 954441"/>
              <a:gd name="connsiteX76" fmla="*/ 386393 w 790338"/>
              <a:gd name="connsiteY76" fmla="*/ 12834 h 954441"/>
              <a:gd name="connsiteX77" fmla="*/ 394392 w 790338"/>
              <a:gd name="connsiteY77" fmla="*/ 5207 h 954441"/>
              <a:gd name="connsiteX78" fmla="*/ 183989 w 790338"/>
              <a:gd name="connsiteY78" fmla="*/ 932 h 954441"/>
              <a:gd name="connsiteX79" fmla="*/ 203336 w 790338"/>
              <a:gd name="connsiteY79" fmla="*/ 9862 h 954441"/>
              <a:gd name="connsiteX80" fmla="*/ 247985 w 790338"/>
              <a:gd name="connsiteY80" fmla="*/ 136363 h 954441"/>
              <a:gd name="connsiteX81" fmla="*/ 239055 w 790338"/>
              <a:gd name="connsiteY81" fmla="*/ 155710 h 954441"/>
              <a:gd name="connsiteX82" fmla="*/ 233102 w 790338"/>
              <a:gd name="connsiteY82" fmla="*/ 157199 h 954441"/>
              <a:gd name="connsiteX83" fmla="*/ 219708 w 790338"/>
              <a:gd name="connsiteY83" fmla="*/ 146781 h 954441"/>
              <a:gd name="connsiteX84" fmla="*/ 175059 w 790338"/>
              <a:gd name="connsiteY84" fmla="*/ 20279 h 954441"/>
              <a:gd name="connsiteX85" fmla="*/ 183989 w 790338"/>
              <a:gd name="connsiteY85" fmla="*/ 932 h 9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0338" h="954441">
                <a:moveTo>
                  <a:pt x="136364" y="319421"/>
                </a:moveTo>
                <a:cubicBezTo>
                  <a:pt x="143805" y="316445"/>
                  <a:pt x="152735" y="320909"/>
                  <a:pt x="155711" y="328351"/>
                </a:cubicBezTo>
                <a:cubicBezTo>
                  <a:pt x="158686" y="335792"/>
                  <a:pt x="154223" y="344723"/>
                  <a:pt x="146781" y="347698"/>
                </a:cubicBezTo>
                <a:lnTo>
                  <a:pt x="20280" y="393835"/>
                </a:lnTo>
                <a:cubicBezTo>
                  <a:pt x="17303" y="395323"/>
                  <a:pt x="15815" y="395323"/>
                  <a:pt x="14326" y="395323"/>
                </a:cubicBezTo>
                <a:lnTo>
                  <a:pt x="14326" y="395324"/>
                </a:lnTo>
                <a:cubicBezTo>
                  <a:pt x="8373" y="395324"/>
                  <a:pt x="2420" y="390860"/>
                  <a:pt x="932" y="384906"/>
                </a:cubicBezTo>
                <a:cubicBezTo>
                  <a:pt x="-2044" y="377464"/>
                  <a:pt x="2421" y="368534"/>
                  <a:pt x="9862" y="365559"/>
                </a:cubicBezTo>
                <a:close/>
                <a:moveTo>
                  <a:pt x="259899" y="247979"/>
                </a:moveTo>
                <a:cubicBezTo>
                  <a:pt x="279247" y="243515"/>
                  <a:pt x="300084" y="253933"/>
                  <a:pt x="307524" y="273280"/>
                </a:cubicBezTo>
                <a:lnTo>
                  <a:pt x="378962" y="466752"/>
                </a:lnTo>
                <a:lnTo>
                  <a:pt x="390868" y="498005"/>
                </a:lnTo>
                <a:lnTo>
                  <a:pt x="419146" y="573908"/>
                </a:lnTo>
                <a:cubicBezTo>
                  <a:pt x="422123" y="581349"/>
                  <a:pt x="431052" y="585814"/>
                  <a:pt x="438493" y="582838"/>
                </a:cubicBezTo>
                <a:cubicBezTo>
                  <a:pt x="445934" y="579861"/>
                  <a:pt x="450400" y="570931"/>
                  <a:pt x="447423" y="563490"/>
                </a:cubicBezTo>
                <a:lnTo>
                  <a:pt x="419145" y="487588"/>
                </a:lnTo>
                <a:lnTo>
                  <a:pt x="408727" y="456334"/>
                </a:lnTo>
                <a:cubicBezTo>
                  <a:pt x="402774" y="438475"/>
                  <a:pt x="410214" y="419128"/>
                  <a:pt x="428074" y="413174"/>
                </a:cubicBezTo>
                <a:cubicBezTo>
                  <a:pt x="445933" y="405733"/>
                  <a:pt x="465280" y="414662"/>
                  <a:pt x="472722" y="431034"/>
                </a:cubicBezTo>
                <a:lnTo>
                  <a:pt x="505464" y="509912"/>
                </a:lnTo>
                <a:cubicBezTo>
                  <a:pt x="505464" y="511400"/>
                  <a:pt x="505464" y="511400"/>
                  <a:pt x="506952" y="512889"/>
                </a:cubicBezTo>
                <a:lnTo>
                  <a:pt x="535230" y="578373"/>
                </a:lnTo>
                <a:cubicBezTo>
                  <a:pt x="538207" y="584326"/>
                  <a:pt x="542672" y="587303"/>
                  <a:pt x="548625" y="587303"/>
                </a:cubicBezTo>
                <a:cubicBezTo>
                  <a:pt x="550113" y="587303"/>
                  <a:pt x="553090" y="587303"/>
                  <a:pt x="554578" y="585814"/>
                </a:cubicBezTo>
                <a:cubicBezTo>
                  <a:pt x="562019" y="582838"/>
                  <a:pt x="564996" y="573908"/>
                  <a:pt x="562019" y="566467"/>
                </a:cubicBezTo>
                <a:lnTo>
                  <a:pt x="533741" y="500983"/>
                </a:lnTo>
                <a:lnTo>
                  <a:pt x="520347" y="457823"/>
                </a:lnTo>
                <a:cubicBezTo>
                  <a:pt x="514394" y="439963"/>
                  <a:pt x="524812" y="419128"/>
                  <a:pt x="542672" y="413174"/>
                </a:cubicBezTo>
                <a:cubicBezTo>
                  <a:pt x="560532" y="407221"/>
                  <a:pt x="579879" y="416151"/>
                  <a:pt x="587320" y="434010"/>
                </a:cubicBezTo>
                <a:lnTo>
                  <a:pt x="621551" y="515867"/>
                </a:lnTo>
                <a:lnTo>
                  <a:pt x="621551" y="517355"/>
                </a:lnTo>
                <a:lnTo>
                  <a:pt x="640899" y="564980"/>
                </a:lnTo>
                <a:cubicBezTo>
                  <a:pt x="643875" y="570933"/>
                  <a:pt x="648340" y="573910"/>
                  <a:pt x="654293" y="573910"/>
                </a:cubicBezTo>
                <a:cubicBezTo>
                  <a:pt x="655781" y="573910"/>
                  <a:pt x="658758" y="573910"/>
                  <a:pt x="660246" y="572422"/>
                </a:cubicBezTo>
                <a:cubicBezTo>
                  <a:pt x="667688" y="569445"/>
                  <a:pt x="672152" y="560516"/>
                  <a:pt x="667688" y="553075"/>
                </a:cubicBezTo>
                <a:lnTo>
                  <a:pt x="648340" y="506938"/>
                </a:lnTo>
                <a:lnTo>
                  <a:pt x="634946" y="451872"/>
                </a:lnTo>
                <a:cubicBezTo>
                  <a:pt x="631970" y="435500"/>
                  <a:pt x="639411" y="420618"/>
                  <a:pt x="654293" y="414665"/>
                </a:cubicBezTo>
                <a:cubicBezTo>
                  <a:pt x="670665" y="408712"/>
                  <a:pt x="690011" y="416153"/>
                  <a:pt x="695965" y="432524"/>
                </a:cubicBezTo>
                <a:lnTo>
                  <a:pt x="770379" y="617071"/>
                </a:lnTo>
                <a:cubicBezTo>
                  <a:pt x="822470" y="736134"/>
                  <a:pt x="768891" y="874541"/>
                  <a:pt x="652802" y="931101"/>
                </a:cubicBezTo>
                <a:lnTo>
                  <a:pt x="652802" y="931106"/>
                </a:lnTo>
                <a:cubicBezTo>
                  <a:pt x="566482" y="972778"/>
                  <a:pt x="465274" y="957895"/>
                  <a:pt x="393836" y="892411"/>
                </a:cubicBezTo>
                <a:lnTo>
                  <a:pt x="164646" y="679584"/>
                </a:lnTo>
                <a:cubicBezTo>
                  <a:pt x="158693" y="673631"/>
                  <a:pt x="155716" y="666190"/>
                  <a:pt x="155716" y="657259"/>
                </a:cubicBezTo>
                <a:cubicBezTo>
                  <a:pt x="155716" y="648329"/>
                  <a:pt x="160180" y="640888"/>
                  <a:pt x="167622" y="636423"/>
                </a:cubicBezTo>
                <a:cubicBezTo>
                  <a:pt x="186969" y="623029"/>
                  <a:pt x="213759" y="623029"/>
                  <a:pt x="234594" y="636423"/>
                </a:cubicBezTo>
                <a:lnTo>
                  <a:pt x="340265" y="713814"/>
                </a:lnTo>
                <a:cubicBezTo>
                  <a:pt x="344730" y="716790"/>
                  <a:pt x="352171" y="718278"/>
                  <a:pt x="358124" y="713814"/>
                </a:cubicBezTo>
                <a:cubicBezTo>
                  <a:pt x="362589" y="710837"/>
                  <a:pt x="365566" y="703395"/>
                  <a:pt x="364077" y="697442"/>
                </a:cubicBezTo>
                <a:lnTo>
                  <a:pt x="231623" y="300069"/>
                </a:lnTo>
                <a:cubicBezTo>
                  <a:pt x="228646" y="289650"/>
                  <a:pt x="228646" y="277744"/>
                  <a:pt x="234599" y="267327"/>
                </a:cubicBezTo>
                <a:cubicBezTo>
                  <a:pt x="240552" y="256909"/>
                  <a:pt x="249482" y="250955"/>
                  <a:pt x="259899" y="247979"/>
                </a:cubicBezTo>
                <a:close/>
                <a:moveTo>
                  <a:pt x="542668" y="179521"/>
                </a:moveTo>
                <a:cubicBezTo>
                  <a:pt x="550109" y="176545"/>
                  <a:pt x="559039" y="181010"/>
                  <a:pt x="562015" y="188451"/>
                </a:cubicBezTo>
                <a:cubicBezTo>
                  <a:pt x="564990" y="195892"/>
                  <a:pt x="560526" y="204823"/>
                  <a:pt x="553085" y="207798"/>
                </a:cubicBezTo>
                <a:lnTo>
                  <a:pt x="426583" y="252447"/>
                </a:lnTo>
                <a:cubicBezTo>
                  <a:pt x="423607" y="252447"/>
                  <a:pt x="422119" y="253935"/>
                  <a:pt x="420630" y="253935"/>
                </a:cubicBezTo>
                <a:cubicBezTo>
                  <a:pt x="414677" y="253935"/>
                  <a:pt x="408724" y="249470"/>
                  <a:pt x="407236" y="243517"/>
                </a:cubicBezTo>
                <a:cubicBezTo>
                  <a:pt x="404260" y="236076"/>
                  <a:pt x="408725" y="227145"/>
                  <a:pt x="416166" y="224170"/>
                </a:cubicBezTo>
                <a:close/>
                <a:moveTo>
                  <a:pt x="11910" y="137664"/>
                </a:moveTo>
                <a:cubicBezTo>
                  <a:pt x="15445" y="136361"/>
                  <a:pt x="19537" y="136361"/>
                  <a:pt x="23258" y="137850"/>
                </a:cubicBezTo>
                <a:lnTo>
                  <a:pt x="145293" y="194404"/>
                </a:lnTo>
                <a:cubicBezTo>
                  <a:pt x="152734" y="197381"/>
                  <a:pt x="155711" y="206311"/>
                  <a:pt x="152734" y="213751"/>
                </a:cubicBezTo>
                <a:cubicBezTo>
                  <a:pt x="149757" y="221192"/>
                  <a:pt x="143805" y="224170"/>
                  <a:pt x="137852" y="224170"/>
                </a:cubicBezTo>
                <a:cubicBezTo>
                  <a:pt x="136364" y="224170"/>
                  <a:pt x="133387" y="224170"/>
                  <a:pt x="131898" y="222682"/>
                </a:cubicBezTo>
                <a:lnTo>
                  <a:pt x="9864" y="164639"/>
                </a:lnTo>
                <a:cubicBezTo>
                  <a:pt x="3911" y="161662"/>
                  <a:pt x="-554" y="152732"/>
                  <a:pt x="3911" y="145291"/>
                </a:cubicBezTo>
                <a:cubicBezTo>
                  <a:pt x="5399" y="141570"/>
                  <a:pt x="8376" y="138966"/>
                  <a:pt x="11910" y="137664"/>
                </a:cubicBezTo>
                <a:close/>
                <a:moveTo>
                  <a:pt x="394392" y="5207"/>
                </a:moveTo>
                <a:cubicBezTo>
                  <a:pt x="397927" y="3904"/>
                  <a:pt x="402020" y="3904"/>
                  <a:pt x="405741" y="5393"/>
                </a:cubicBezTo>
                <a:cubicBezTo>
                  <a:pt x="413182" y="8370"/>
                  <a:pt x="416158" y="17299"/>
                  <a:pt x="413182" y="24740"/>
                </a:cubicBezTo>
                <a:lnTo>
                  <a:pt x="355138" y="145288"/>
                </a:lnTo>
                <a:cubicBezTo>
                  <a:pt x="352162" y="151242"/>
                  <a:pt x="347697" y="154218"/>
                  <a:pt x="341744" y="154218"/>
                </a:cubicBezTo>
                <a:cubicBezTo>
                  <a:pt x="340256" y="154218"/>
                  <a:pt x="337280" y="154218"/>
                  <a:pt x="335791" y="152730"/>
                </a:cubicBezTo>
                <a:cubicBezTo>
                  <a:pt x="328350" y="149754"/>
                  <a:pt x="325373" y="140824"/>
                  <a:pt x="328350" y="133382"/>
                </a:cubicBezTo>
                <a:lnTo>
                  <a:pt x="386393" y="12834"/>
                </a:lnTo>
                <a:cubicBezTo>
                  <a:pt x="387881" y="9113"/>
                  <a:pt x="390858" y="6509"/>
                  <a:pt x="394392" y="5207"/>
                </a:cubicBezTo>
                <a:close/>
                <a:moveTo>
                  <a:pt x="183989" y="932"/>
                </a:moveTo>
                <a:cubicBezTo>
                  <a:pt x="191430" y="-2044"/>
                  <a:pt x="200361" y="2420"/>
                  <a:pt x="203336" y="9862"/>
                </a:cubicBezTo>
                <a:lnTo>
                  <a:pt x="247985" y="136363"/>
                </a:lnTo>
                <a:cubicBezTo>
                  <a:pt x="250961" y="143804"/>
                  <a:pt x="246496" y="152735"/>
                  <a:pt x="239055" y="155710"/>
                </a:cubicBezTo>
                <a:cubicBezTo>
                  <a:pt x="237567" y="157199"/>
                  <a:pt x="234591" y="157199"/>
                  <a:pt x="233102" y="157199"/>
                </a:cubicBezTo>
                <a:cubicBezTo>
                  <a:pt x="227149" y="157199"/>
                  <a:pt x="221196" y="152734"/>
                  <a:pt x="219708" y="146781"/>
                </a:cubicBezTo>
                <a:lnTo>
                  <a:pt x="175059" y="20279"/>
                </a:lnTo>
                <a:cubicBezTo>
                  <a:pt x="172083" y="12838"/>
                  <a:pt x="176547" y="3908"/>
                  <a:pt x="183989" y="932"/>
                </a:cubicBezTo>
                <a:close/>
              </a:path>
            </a:pathLst>
          </a:custGeom>
          <a:gradFill>
            <a:gsLst>
              <a:gs pos="0">
                <a:schemeClr val="accent1"/>
              </a:gs>
              <a:gs pos="100000">
                <a:schemeClr val="accent3"/>
              </a:gs>
            </a:gsLst>
            <a:lin ang="2700000" scaled="0"/>
          </a:gra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5C1BD8FB-B99C-B290-16BD-2B5C5738FED1}"/>
              </a:ext>
              <a:ext uri="{C183D7F6-B498-43B3-948B-1728B52AA6E4}">
                <adec:decorative xmlns:adec="http://schemas.microsoft.com/office/drawing/2017/decorative" val="1"/>
              </a:ext>
            </a:extLst>
          </p:cNvPr>
          <p:cNvSpPr/>
          <p:nvPr/>
        </p:nvSpPr>
        <p:spPr>
          <a:xfrm>
            <a:off x="6306826" y="2075332"/>
            <a:ext cx="467541" cy="303733"/>
          </a:xfrm>
          <a:custGeom>
            <a:avLst/>
            <a:gdLst>
              <a:gd name="connsiteX0" fmla="*/ 1020273 w 3011232"/>
              <a:gd name="connsiteY0" fmla="*/ 1956215 h 1956215"/>
              <a:gd name="connsiteX1" fmla="*/ 1990959 w 3011232"/>
              <a:gd name="connsiteY1" fmla="*/ 1956215 h 1956215"/>
              <a:gd name="connsiteX2" fmla="*/ 2244926 w 3011232"/>
              <a:gd name="connsiteY2" fmla="*/ 1702184 h 1956215"/>
              <a:gd name="connsiteX3" fmla="*/ 2244602 w 3011232"/>
              <a:gd name="connsiteY3" fmla="*/ 1689026 h 1956215"/>
              <a:gd name="connsiteX4" fmla="*/ 2244602 w 3011232"/>
              <a:gd name="connsiteY4" fmla="*/ 1688766 h 1956215"/>
              <a:gd name="connsiteX5" fmla="*/ 2244602 w 3011232"/>
              <a:gd name="connsiteY5" fmla="*/ 1688572 h 1956215"/>
              <a:gd name="connsiteX6" fmla="*/ 2244537 w 3011232"/>
              <a:gd name="connsiteY6" fmla="*/ 1688313 h 1956215"/>
              <a:gd name="connsiteX7" fmla="*/ 2244537 w 3011232"/>
              <a:gd name="connsiteY7" fmla="*/ 1688053 h 1956215"/>
              <a:gd name="connsiteX8" fmla="*/ 2244537 w 3011232"/>
              <a:gd name="connsiteY8" fmla="*/ 1687859 h 1956215"/>
              <a:gd name="connsiteX9" fmla="*/ 2244537 w 3011232"/>
              <a:gd name="connsiteY9" fmla="*/ 1687599 h 1956215"/>
              <a:gd name="connsiteX10" fmla="*/ 2244537 w 3011232"/>
              <a:gd name="connsiteY10" fmla="*/ 1687340 h 1956215"/>
              <a:gd name="connsiteX11" fmla="*/ 2244472 w 3011232"/>
              <a:gd name="connsiteY11" fmla="*/ 1687146 h 1956215"/>
              <a:gd name="connsiteX12" fmla="*/ 1505649 w 3011232"/>
              <a:gd name="connsiteY12" fmla="*/ 994734 h 1956215"/>
              <a:gd name="connsiteX13" fmla="*/ 766761 w 3011232"/>
              <a:gd name="connsiteY13" fmla="*/ 1687146 h 1956215"/>
              <a:gd name="connsiteX14" fmla="*/ 766761 w 3011232"/>
              <a:gd name="connsiteY14" fmla="*/ 1687340 h 1956215"/>
              <a:gd name="connsiteX15" fmla="*/ 766761 w 3011232"/>
              <a:gd name="connsiteY15" fmla="*/ 1687599 h 1956215"/>
              <a:gd name="connsiteX16" fmla="*/ 766761 w 3011232"/>
              <a:gd name="connsiteY16" fmla="*/ 1687859 h 1956215"/>
              <a:gd name="connsiteX17" fmla="*/ 766696 w 3011232"/>
              <a:gd name="connsiteY17" fmla="*/ 1688053 h 1956215"/>
              <a:gd name="connsiteX18" fmla="*/ 766696 w 3011232"/>
              <a:gd name="connsiteY18" fmla="*/ 1688313 h 1956215"/>
              <a:gd name="connsiteX19" fmla="*/ 766696 w 3011232"/>
              <a:gd name="connsiteY19" fmla="*/ 1688572 h 1956215"/>
              <a:gd name="connsiteX20" fmla="*/ 766696 w 3011232"/>
              <a:gd name="connsiteY20" fmla="*/ 1688766 h 1956215"/>
              <a:gd name="connsiteX21" fmla="*/ 766696 w 3011232"/>
              <a:gd name="connsiteY21" fmla="*/ 1689026 h 1956215"/>
              <a:gd name="connsiteX22" fmla="*/ 766307 w 3011232"/>
              <a:gd name="connsiteY22" fmla="*/ 1702184 h 1956215"/>
              <a:gd name="connsiteX23" fmla="*/ 1020273 w 3011232"/>
              <a:gd name="connsiteY23" fmla="*/ 1956215 h 1956215"/>
              <a:gd name="connsiteX24" fmla="*/ 688911 w 3011232"/>
              <a:gd name="connsiteY24" fmla="*/ 1779774 h 1956215"/>
              <a:gd name="connsiteX25" fmla="*/ 208203 w 3011232"/>
              <a:gd name="connsiteY25" fmla="*/ 1779774 h 1956215"/>
              <a:gd name="connsiteX26" fmla="*/ 208203 w 3011232"/>
              <a:gd name="connsiteY26" fmla="*/ 1779709 h 1956215"/>
              <a:gd name="connsiteX27" fmla="*/ 208203 w 3011232"/>
              <a:gd name="connsiteY27" fmla="*/ 1779709 h 1956215"/>
              <a:gd name="connsiteX28" fmla="*/ 0 w 3011232"/>
              <a:gd name="connsiteY28" fmla="*/ 1571571 h 1956215"/>
              <a:gd name="connsiteX29" fmla="*/ 324 w 3011232"/>
              <a:gd name="connsiteY29" fmla="*/ 1560746 h 1956215"/>
              <a:gd name="connsiteX30" fmla="*/ 324 w 3011232"/>
              <a:gd name="connsiteY30" fmla="*/ 1560552 h 1956215"/>
              <a:gd name="connsiteX31" fmla="*/ 324 w 3011232"/>
              <a:gd name="connsiteY31" fmla="*/ 1560357 h 1956215"/>
              <a:gd name="connsiteX32" fmla="*/ 324 w 3011232"/>
              <a:gd name="connsiteY32" fmla="*/ 1560163 h 1956215"/>
              <a:gd name="connsiteX33" fmla="*/ 324 w 3011232"/>
              <a:gd name="connsiteY33" fmla="*/ 1559968 h 1956215"/>
              <a:gd name="connsiteX34" fmla="*/ 324 w 3011232"/>
              <a:gd name="connsiteY34" fmla="*/ 1559774 h 1956215"/>
              <a:gd name="connsiteX35" fmla="*/ 389 w 3011232"/>
              <a:gd name="connsiteY35" fmla="*/ 1559579 h 1956215"/>
              <a:gd name="connsiteX36" fmla="*/ 389 w 3011232"/>
              <a:gd name="connsiteY36" fmla="*/ 1559450 h 1956215"/>
              <a:gd name="connsiteX37" fmla="*/ 389 w 3011232"/>
              <a:gd name="connsiteY37" fmla="*/ 1559190 h 1956215"/>
              <a:gd name="connsiteX38" fmla="*/ 605941 w 3011232"/>
              <a:gd name="connsiteY38" fmla="*/ 991752 h 1956215"/>
              <a:gd name="connsiteX39" fmla="*/ 965500 w 3011232"/>
              <a:gd name="connsiteY39" fmla="*/ 1110503 h 1956215"/>
              <a:gd name="connsiteX40" fmla="*/ 680679 w 3011232"/>
              <a:gd name="connsiteY40" fmla="*/ 1680988 h 1956215"/>
              <a:gd name="connsiteX41" fmla="*/ 680614 w 3011232"/>
              <a:gd name="connsiteY41" fmla="*/ 1681701 h 1956215"/>
              <a:gd name="connsiteX42" fmla="*/ 680420 w 3011232"/>
              <a:gd name="connsiteY42" fmla="*/ 1684877 h 1956215"/>
              <a:gd name="connsiteX43" fmla="*/ 679966 w 3011232"/>
              <a:gd name="connsiteY43" fmla="*/ 1702184 h 1956215"/>
              <a:gd name="connsiteX44" fmla="*/ 688911 w 3011232"/>
              <a:gd name="connsiteY44" fmla="*/ 1779774 h 1956215"/>
              <a:gd name="connsiteX45" fmla="*/ 605941 w 3011232"/>
              <a:gd name="connsiteY45" fmla="*/ 176441 h 1956215"/>
              <a:gd name="connsiteX46" fmla="*/ 243336 w 3011232"/>
              <a:gd name="connsiteY46" fmla="*/ 539047 h 1956215"/>
              <a:gd name="connsiteX47" fmla="*/ 605941 w 3011232"/>
              <a:gd name="connsiteY47" fmla="*/ 901652 h 1956215"/>
              <a:gd name="connsiteX48" fmla="*/ 968611 w 3011232"/>
              <a:gd name="connsiteY48" fmla="*/ 539047 h 1956215"/>
              <a:gd name="connsiteX49" fmla="*/ 605941 w 3011232"/>
              <a:gd name="connsiteY49" fmla="*/ 176441 h 1956215"/>
              <a:gd name="connsiteX50" fmla="*/ 2322386 w 3011232"/>
              <a:gd name="connsiteY50" fmla="*/ 1779774 h 1956215"/>
              <a:gd name="connsiteX51" fmla="*/ 2803094 w 3011232"/>
              <a:gd name="connsiteY51" fmla="*/ 1779774 h 1956215"/>
              <a:gd name="connsiteX52" fmla="*/ 2803094 w 3011232"/>
              <a:gd name="connsiteY52" fmla="*/ 1779709 h 1956215"/>
              <a:gd name="connsiteX53" fmla="*/ 2803094 w 3011232"/>
              <a:gd name="connsiteY53" fmla="*/ 1779709 h 1956215"/>
              <a:gd name="connsiteX54" fmla="*/ 3011232 w 3011232"/>
              <a:gd name="connsiteY54" fmla="*/ 1571571 h 1956215"/>
              <a:gd name="connsiteX55" fmla="*/ 3010973 w 3011232"/>
              <a:gd name="connsiteY55" fmla="*/ 1560746 h 1956215"/>
              <a:gd name="connsiteX56" fmla="*/ 3010973 w 3011232"/>
              <a:gd name="connsiteY56" fmla="*/ 1560552 h 1956215"/>
              <a:gd name="connsiteX57" fmla="*/ 3010973 w 3011232"/>
              <a:gd name="connsiteY57" fmla="*/ 1560357 h 1956215"/>
              <a:gd name="connsiteX58" fmla="*/ 3010908 w 3011232"/>
              <a:gd name="connsiteY58" fmla="*/ 1560163 h 1956215"/>
              <a:gd name="connsiteX59" fmla="*/ 3010908 w 3011232"/>
              <a:gd name="connsiteY59" fmla="*/ 1559968 h 1956215"/>
              <a:gd name="connsiteX60" fmla="*/ 3010908 w 3011232"/>
              <a:gd name="connsiteY60" fmla="*/ 1559774 h 1956215"/>
              <a:gd name="connsiteX61" fmla="*/ 3010908 w 3011232"/>
              <a:gd name="connsiteY61" fmla="*/ 1559579 h 1956215"/>
              <a:gd name="connsiteX62" fmla="*/ 3010908 w 3011232"/>
              <a:gd name="connsiteY62" fmla="*/ 1559450 h 1956215"/>
              <a:gd name="connsiteX63" fmla="*/ 3010908 w 3011232"/>
              <a:gd name="connsiteY63" fmla="*/ 1559190 h 1956215"/>
              <a:gd name="connsiteX64" fmla="*/ 2405291 w 3011232"/>
              <a:gd name="connsiteY64" fmla="*/ 991752 h 1956215"/>
              <a:gd name="connsiteX65" fmla="*/ 2045797 w 3011232"/>
              <a:gd name="connsiteY65" fmla="*/ 1110503 h 1956215"/>
              <a:gd name="connsiteX66" fmla="*/ 2330618 w 3011232"/>
              <a:gd name="connsiteY66" fmla="*/ 1680988 h 1956215"/>
              <a:gd name="connsiteX67" fmla="*/ 2330683 w 3011232"/>
              <a:gd name="connsiteY67" fmla="*/ 1681701 h 1956215"/>
              <a:gd name="connsiteX68" fmla="*/ 2330813 w 3011232"/>
              <a:gd name="connsiteY68" fmla="*/ 1684877 h 1956215"/>
              <a:gd name="connsiteX69" fmla="*/ 2331266 w 3011232"/>
              <a:gd name="connsiteY69" fmla="*/ 1702184 h 1956215"/>
              <a:gd name="connsiteX70" fmla="*/ 2322386 w 3011232"/>
              <a:gd name="connsiteY70" fmla="*/ 1779774 h 1956215"/>
              <a:gd name="connsiteX71" fmla="*/ 2405291 w 3011232"/>
              <a:gd name="connsiteY71" fmla="*/ 176441 h 1956215"/>
              <a:gd name="connsiteX72" fmla="*/ 2767897 w 3011232"/>
              <a:gd name="connsiteY72" fmla="*/ 539047 h 1956215"/>
              <a:gd name="connsiteX73" fmla="*/ 2405291 w 3011232"/>
              <a:gd name="connsiteY73" fmla="*/ 901652 h 1956215"/>
              <a:gd name="connsiteX74" fmla="*/ 2042686 w 3011232"/>
              <a:gd name="connsiteY74" fmla="*/ 539047 h 1956215"/>
              <a:gd name="connsiteX75" fmla="*/ 2405291 w 3011232"/>
              <a:gd name="connsiteY75" fmla="*/ 176441 h 1956215"/>
              <a:gd name="connsiteX76" fmla="*/ 1505649 w 3011232"/>
              <a:gd name="connsiteY76" fmla="*/ 0 h 1956215"/>
              <a:gd name="connsiteX77" fmla="*/ 1948048 w 3011232"/>
              <a:gd name="connsiteY77" fmla="*/ 442399 h 1956215"/>
              <a:gd name="connsiteX78" fmla="*/ 1505649 w 3011232"/>
              <a:gd name="connsiteY78" fmla="*/ 884864 h 1956215"/>
              <a:gd name="connsiteX79" fmla="*/ 1063184 w 3011232"/>
              <a:gd name="connsiteY79" fmla="*/ 442399 h 1956215"/>
              <a:gd name="connsiteX80" fmla="*/ 1505649 w 3011232"/>
              <a:gd name="connsiteY80" fmla="*/ 0 h 195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11232" h="1956215">
                <a:moveTo>
                  <a:pt x="1020273" y="1956215"/>
                </a:moveTo>
                <a:lnTo>
                  <a:pt x="1990959" y="1956215"/>
                </a:lnTo>
                <a:cubicBezTo>
                  <a:pt x="2131230" y="1956215"/>
                  <a:pt x="2244926" y="1842456"/>
                  <a:pt x="2244926" y="1702184"/>
                </a:cubicBezTo>
                <a:cubicBezTo>
                  <a:pt x="2244926" y="1697776"/>
                  <a:pt x="2244861" y="1693369"/>
                  <a:pt x="2244602" y="1689026"/>
                </a:cubicBezTo>
                <a:lnTo>
                  <a:pt x="2244602" y="1688766"/>
                </a:lnTo>
                <a:lnTo>
                  <a:pt x="2244602" y="1688572"/>
                </a:lnTo>
                <a:lnTo>
                  <a:pt x="2244537" y="1688313"/>
                </a:lnTo>
                <a:lnTo>
                  <a:pt x="2244537" y="1688053"/>
                </a:lnTo>
                <a:lnTo>
                  <a:pt x="2244537" y="1687859"/>
                </a:lnTo>
                <a:lnTo>
                  <a:pt x="2244537" y="1687599"/>
                </a:lnTo>
                <a:lnTo>
                  <a:pt x="2244537" y="1687340"/>
                </a:lnTo>
                <a:lnTo>
                  <a:pt x="2244472" y="1687146"/>
                </a:lnTo>
                <a:cubicBezTo>
                  <a:pt x="2219451" y="1302048"/>
                  <a:pt x="1896710" y="994734"/>
                  <a:pt x="1505649" y="994734"/>
                </a:cubicBezTo>
                <a:cubicBezTo>
                  <a:pt x="1114522" y="994734"/>
                  <a:pt x="791781" y="1302048"/>
                  <a:pt x="766761" y="1687146"/>
                </a:cubicBezTo>
                <a:lnTo>
                  <a:pt x="766761" y="1687340"/>
                </a:lnTo>
                <a:lnTo>
                  <a:pt x="766761" y="1687599"/>
                </a:lnTo>
                <a:lnTo>
                  <a:pt x="766761" y="1687859"/>
                </a:lnTo>
                <a:lnTo>
                  <a:pt x="766696" y="1688053"/>
                </a:lnTo>
                <a:lnTo>
                  <a:pt x="766696" y="1688313"/>
                </a:lnTo>
                <a:lnTo>
                  <a:pt x="766696" y="1688572"/>
                </a:lnTo>
                <a:lnTo>
                  <a:pt x="766696" y="1688766"/>
                </a:lnTo>
                <a:lnTo>
                  <a:pt x="766696" y="1689026"/>
                </a:lnTo>
                <a:cubicBezTo>
                  <a:pt x="766437" y="1693369"/>
                  <a:pt x="766307" y="1697776"/>
                  <a:pt x="766307" y="1702184"/>
                </a:cubicBezTo>
                <a:cubicBezTo>
                  <a:pt x="766307" y="1842456"/>
                  <a:pt x="880002" y="1956215"/>
                  <a:pt x="1020273" y="1956215"/>
                </a:cubicBezTo>
                <a:close/>
                <a:moveTo>
                  <a:pt x="688911" y="1779774"/>
                </a:moveTo>
                <a:lnTo>
                  <a:pt x="208203" y="1779774"/>
                </a:lnTo>
                <a:lnTo>
                  <a:pt x="208203" y="1779709"/>
                </a:lnTo>
                <a:lnTo>
                  <a:pt x="208203" y="1779709"/>
                </a:lnTo>
                <a:cubicBezTo>
                  <a:pt x="93212" y="1779709"/>
                  <a:pt x="0" y="1686562"/>
                  <a:pt x="0" y="1571571"/>
                </a:cubicBezTo>
                <a:cubicBezTo>
                  <a:pt x="0" y="1567941"/>
                  <a:pt x="130" y="1564376"/>
                  <a:pt x="324" y="1560746"/>
                </a:cubicBezTo>
                <a:lnTo>
                  <a:pt x="324" y="1560552"/>
                </a:lnTo>
                <a:lnTo>
                  <a:pt x="324" y="1560357"/>
                </a:lnTo>
                <a:lnTo>
                  <a:pt x="324" y="1560163"/>
                </a:lnTo>
                <a:lnTo>
                  <a:pt x="324" y="1559968"/>
                </a:lnTo>
                <a:lnTo>
                  <a:pt x="324" y="1559774"/>
                </a:lnTo>
                <a:lnTo>
                  <a:pt x="389" y="1559579"/>
                </a:lnTo>
                <a:lnTo>
                  <a:pt x="389" y="1559450"/>
                </a:lnTo>
                <a:lnTo>
                  <a:pt x="389" y="1559190"/>
                </a:lnTo>
                <a:cubicBezTo>
                  <a:pt x="20937" y="1243644"/>
                  <a:pt x="285404" y="991752"/>
                  <a:pt x="605941" y="991752"/>
                </a:cubicBezTo>
                <a:cubicBezTo>
                  <a:pt x="740249" y="991752"/>
                  <a:pt x="864704" y="1035960"/>
                  <a:pt x="965500" y="1110503"/>
                </a:cubicBezTo>
                <a:cubicBezTo>
                  <a:pt x="803384" y="1250840"/>
                  <a:pt x="695653" y="1453015"/>
                  <a:pt x="680679" y="1680988"/>
                </a:cubicBezTo>
                <a:lnTo>
                  <a:pt x="680614" y="1681701"/>
                </a:lnTo>
                <a:lnTo>
                  <a:pt x="680420" y="1684877"/>
                </a:lnTo>
                <a:cubicBezTo>
                  <a:pt x="680161" y="1690646"/>
                  <a:pt x="679966" y="1696415"/>
                  <a:pt x="679966" y="1702184"/>
                </a:cubicBezTo>
                <a:cubicBezTo>
                  <a:pt x="679966" y="1728890"/>
                  <a:pt x="683078" y="1754818"/>
                  <a:pt x="688911" y="1779774"/>
                </a:cubicBezTo>
                <a:close/>
                <a:moveTo>
                  <a:pt x="605941" y="176441"/>
                </a:moveTo>
                <a:cubicBezTo>
                  <a:pt x="405711" y="176441"/>
                  <a:pt x="243336" y="338816"/>
                  <a:pt x="243336" y="539047"/>
                </a:cubicBezTo>
                <a:cubicBezTo>
                  <a:pt x="243336" y="739342"/>
                  <a:pt x="405711" y="901652"/>
                  <a:pt x="605941" y="901652"/>
                </a:cubicBezTo>
                <a:cubicBezTo>
                  <a:pt x="806236" y="901652"/>
                  <a:pt x="968611" y="739342"/>
                  <a:pt x="968611" y="539047"/>
                </a:cubicBezTo>
                <a:cubicBezTo>
                  <a:pt x="968611" y="338816"/>
                  <a:pt x="806236" y="176441"/>
                  <a:pt x="605941" y="176441"/>
                </a:cubicBezTo>
                <a:close/>
                <a:moveTo>
                  <a:pt x="2322386" y="1779774"/>
                </a:moveTo>
                <a:lnTo>
                  <a:pt x="2803094" y="1779774"/>
                </a:lnTo>
                <a:lnTo>
                  <a:pt x="2803094" y="1779709"/>
                </a:lnTo>
                <a:lnTo>
                  <a:pt x="2803094" y="1779709"/>
                </a:lnTo>
                <a:cubicBezTo>
                  <a:pt x="2918021" y="1779709"/>
                  <a:pt x="3011232" y="1686562"/>
                  <a:pt x="3011232" y="1571571"/>
                </a:cubicBezTo>
                <a:cubicBezTo>
                  <a:pt x="3011232" y="1567941"/>
                  <a:pt x="3011167" y="1564376"/>
                  <a:pt x="3010973" y="1560746"/>
                </a:cubicBezTo>
                <a:lnTo>
                  <a:pt x="3010973" y="1560552"/>
                </a:lnTo>
                <a:lnTo>
                  <a:pt x="3010973" y="1560357"/>
                </a:lnTo>
                <a:lnTo>
                  <a:pt x="3010908" y="1560163"/>
                </a:lnTo>
                <a:lnTo>
                  <a:pt x="3010908" y="1559968"/>
                </a:lnTo>
                <a:lnTo>
                  <a:pt x="3010908" y="1559774"/>
                </a:lnTo>
                <a:lnTo>
                  <a:pt x="3010908" y="1559579"/>
                </a:lnTo>
                <a:lnTo>
                  <a:pt x="3010908" y="1559450"/>
                </a:lnTo>
                <a:lnTo>
                  <a:pt x="3010908" y="1559190"/>
                </a:lnTo>
                <a:cubicBezTo>
                  <a:pt x="2990360" y="1243644"/>
                  <a:pt x="2725893" y="991752"/>
                  <a:pt x="2405291" y="991752"/>
                </a:cubicBezTo>
                <a:cubicBezTo>
                  <a:pt x="2271048" y="991752"/>
                  <a:pt x="2146593" y="1035960"/>
                  <a:pt x="2045797" y="1110503"/>
                </a:cubicBezTo>
                <a:cubicBezTo>
                  <a:pt x="2207848" y="1250840"/>
                  <a:pt x="2315645" y="1453015"/>
                  <a:pt x="2330618" y="1680988"/>
                </a:cubicBezTo>
                <a:lnTo>
                  <a:pt x="2330683" y="1681701"/>
                </a:lnTo>
                <a:lnTo>
                  <a:pt x="2330813" y="1684877"/>
                </a:lnTo>
                <a:cubicBezTo>
                  <a:pt x="2331137" y="1690646"/>
                  <a:pt x="2331266" y="1696415"/>
                  <a:pt x="2331266" y="1702184"/>
                </a:cubicBezTo>
                <a:cubicBezTo>
                  <a:pt x="2331266" y="1728890"/>
                  <a:pt x="2328220" y="1754818"/>
                  <a:pt x="2322386" y="1779774"/>
                </a:cubicBezTo>
                <a:close/>
                <a:moveTo>
                  <a:pt x="2405291" y="176441"/>
                </a:moveTo>
                <a:cubicBezTo>
                  <a:pt x="2605586" y="176441"/>
                  <a:pt x="2767897" y="338816"/>
                  <a:pt x="2767897" y="539047"/>
                </a:cubicBezTo>
                <a:cubicBezTo>
                  <a:pt x="2767897" y="739342"/>
                  <a:pt x="2605586" y="901652"/>
                  <a:pt x="2405291" y="901652"/>
                </a:cubicBezTo>
                <a:cubicBezTo>
                  <a:pt x="2205061" y="901652"/>
                  <a:pt x="2042686" y="739342"/>
                  <a:pt x="2042686" y="539047"/>
                </a:cubicBezTo>
                <a:cubicBezTo>
                  <a:pt x="2042686" y="338816"/>
                  <a:pt x="2205061" y="176441"/>
                  <a:pt x="2405291" y="176441"/>
                </a:cubicBezTo>
                <a:close/>
                <a:moveTo>
                  <a:pt x="1505649" y="0"/>
                </a:moveTo>
                <a:cubicBezTo>
                  <a:pt x="1749957" y="0"/>
                  <a:pt x="1948048" y="198091"/>
                  <a:pt x="1948048" y="442399"/>
                </a:cubicBezTo>
                <a:cubicBezTo>
                  <a:pt x="1948048" y="686772"/>
                  <a:pt x="1749957" y="884864"/>
                  <a:pt x="1505649" y="884864"/>
                </a:cubicBezTo>
                <a:cubicBezTo>
                  <a:pt x="1261276" y="884864"/>
                  <a:pt x="1063184" y="686772"/>
                  <a:pt x="1063184" y="442399"/>
                </a:cubicBezTo>
                <a:cubicBezTo>
                  <a:pt x="1063184" y="198091"/>
                  <a:pt x="1261276" y="0"/>
                  <a:pt x="1505649" y="0"/>
                </a:cubicBezTo>
                <a:close/>
              </a:path>
            </a:pathLst>
          </a:custGeom>
          <a:gradFill>
            <a:gsLst>
              <a:gs pos="0">
                <a:schemeClr val="accent1"/>
              </a:gs>
              <a:gs pos="100000">
                <a:schemeClr val="accent3"/>
              </a:gs>
            </a:gsLst>
            <a:lin ang="27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Freeform: Shape 6">
            <a:extLst>
              <a:ext uri="{FF2B5EF4-FFF2-40B4-BE49-F238E27FC236}">
                <a16:creationId xmlns:a16="http://schemas.microsoft.com/office/drawing/2014/main" id="{FC571F1D-751F-DCA8-01E1-0F460B1A91D3}"/>
              </a:ext>
              <a:ext uri="{C183D7F6-B498-43B3-948B-1728B52AA6E4}">
                <adec:decorative xmlns:adec="http://schemas.microsoft.com/office/drawing/2017/decorative" val="1"/>
              </a:ext>
            </a:extLst>
          </p:cNvPr>
          <p:cNvSpPr/>
          <p:nvPr/>
        </p:nvSpPr>
        <p:spPr>
          <a:xfrm>
            <a:off x="6376911" y="3425183"/>
            <a:ext cx="327369" cy="429661"/>
          </a:xfrm>
          <a:custGeom>
            <a:avLst/>
            <a:gdLst>
              <a:gd name="connsiteX0" fmla="*/ 304800 w 609600"/>
              <a:gd name="connsiteY0" fmla="*/ -952 h 800080"/>
              <a:gd name="connsiteX1" fmla="*/ 0 w 609600"/>
              <a:gd name="connsiteY1" fmla="*/ 132398 h 800080"/>
              <a:gd name="connsiteX2" fmla="*/ 0 w 609600"/>
              <a:gd name="connsiteY2" fmla="*/ 494328 h 800080"/>
              <a:gd name="connsiteX3" fmla="*/ 304800 w 609600"/>
              <a:gd name="connsiteY3" fmla="*/ 799128 h 800080"/>
              <a:gd name="connsiteX4" fmla="*/ 609600 w 609600"/>
              <a:gd name="connsiteY4" fmla="*/ 494328 h 800080"/>
              <a:gd name="connsiteX5" fmla="*/ 609600 w 609600"/>
              <a:gd name="connsiteY5" fmla="*/ 132398 h 800080"/>
              <a:gd name="connsiteX6" fmla="*/ 304800 w 609600"/>
              <a:gd name="connsiteY6" fmla="*/ -952 h 800080"/>
              <a:gd name="connsiteX7" fmla="*/ 304800 w 609600"/>
              <a:gd name="connsiteY7" fmla="*/ 218123 h 800080"/>
              <a:gd name="connsiteX8" fmla="*/ 400050 w 609600"/>
              <a:gd name="connsiteY8" fmla="*/ 313373 h 800080"/>
              <a:gd name="connsiteX9" fmla="*/ 400050 w 609600"/>
              <a:gd name="connsiteY9" fmla="*/ 351473 h 800080"/>
              <a:gd name="connsiteX10" fmla="*/ 419100 w 609600"/>
              <a:gd name="connsiteY10" fmla="*/ 351473 h 800080"/>
              <a:gd name="connsiteX11" fmla="*/ 438150 w 609600"/>
              <a:gd name="connsiteY11" fmla="*/ 370523 h 800080"/>
              <a:gd name="connsiteX12" fmla="*/ 438150 w 609600"/>
              <a:gd name="connsiteY12" fmla="*/ 522903 h 800080"/>
              <a:gd name="connsiteX13" fmla="*/ 419100 w 609600"/>
              <a:gd name="connsiteY13" fmla="*/ 541953 h 800080"/>
              <a:gd name="connsiteX14" fmla="*/ 190500 w 609600"/>
              <a:gd name="connsiteY14" fmla="*/ 541953 h 800080"/>
              <a:gd name="connsiteX15" fmla="*/ 171450 w 609600"/>
              <a:gd name="connsiteY15" fmla="*/ 522903 h 800080"/>
              <a:gd name="connsiteX16" fmla="*/ 171450 w 609600"/>
              <a:gd name="connsiteY16" fmla="*/ 370523 h 800080"/>
              <a:gd name="connsiteX17" fmla="*/ 188714 w 609600"/>
              <a:gd name="connsiteY17" fmla="*/ 351473 h 800080"/>
              <a:gd name="connsiteX18" fmla="*/ 209550 w 609600"/>
              <a:gd name="connsiteY18" fmla="*/ 351473 h 800080"/>
              <a:gd name="connsiteX19" fmla="*/ 209550 w 609600"/>
              <a:gd name="connsiteY19" fmla="*/ 313373 h 800080"/>
              <a:gd name="connsiteX20" fmla="*/ 304800 w 609600"/>
              <a:gd name="connsiteY20" fmla="*/ 218123 h 800080"/>
              <a:gd name="connsiteX21" fmla="*/ 304800 w 609600"/>
              <a:gd name="connsiteY21" fmla="*/ 256223 h 800080"/>
              <a:gd name="connsiteX22" fmla="*/ 247650 w 609600"/>
              <a:gd name="connsiteY22" fmla="*/ 313373 h 800080"/>
              <a:gd name="connsiteX23" fmla="*/ 247650 w 609600"/>
              <a:gd name="connsiteY23" fmla="*/ 351473 h 800080"/>
              <a:gd name="connsiteX24" fmla="*/ 361950 w 609600"/>
              <a:gd name="connsiteY24" fmla="*/ 351473 h 800080"/>
              <a:gd name="connsiteX25" fmla="*/ 361950 w 609600"/>
              <a:gd name="connsiteY25" fmla="*/ 313373 h 800080"/>
              <a:gd name="connsiteX26" fmla="*/ 304800 w 609600"/>
              <a:gd name="connsiteY26" fmla="*/ 256223 h 800080"/>
              <a:gd name="connsiteX27" fmla="*/ 209550 w 609600"/>
              <a:gd name="connsiteY27" fmla="*/ 389553 h 800080"/>
              <a:gd name="connsiteX28" fmla="*/ 209550 w 609600"/>
              <a:gd name="connsiteY28" fmla="*/ 503853 h 800080"/>
              <a:gd name="connsiteX29" fmla="*/ 400050 w 609600"/>
              <a:gd name="connsiteY29" fmla="*/ 503853 h 800080"/>
              <a:gd name="connsiteX30" fmla="*/ 400050 w 609600"/>
              <a:gd name="connsiteY30" fmla="*/ 389553 h 800080"/>
              <a:gd name="connsiteX31" fmla="*/ 209550 w 609600"/>
              <a:gd name="connsiteY31" fmla="*/ 389553 h 80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9600" h="800080">
                <a:moveTo>
                  <a:pt x="304800" y="-952"/>
                </a:moveTo>
                <a:cubicBezTo>
                  <a:pt x="168781" y="-952"/>
                  <a:pt x="51844" y="65656"/>
                  <a:pt x="0" y="132398"/>
                </a:cubicBezTo>
                <a:lnTo>
                  <a:pt x="0" y="494328"/>
                </a:lnTo>
                <a:cubicBezTo>
                  <a:pt x="0" y="629012"/>
                  <a:pt x="161925" y="703878"/>
                  <a:pt x="304800" y="799128"/>
                </a:cubicBezTo>
                <a:cubicBezTo>
                  <a:pt x="447675" y="703878"/>
                  <a:pt x="609600" y="629012"/>
                  <a:pt x="609600" y="494328"/>
                </a:cubicBezTo>
                <a:lnTo>
                  <a:pt x="609600" y="132398"/>
                </a:lnTo>
                <a:cubicBezTo>
                  <a:pt x="557756" y="65656"/>
                  <a:pt x="440819" y="-952"/>
                  <a:pt x="304800" y="-952"/>
                </a:cubicBezTo>
                <a:close/>
                <a:moveTo>
                  <a:pt x="304800" y="218123"/>
                </a:moveTo>
                <a:cubicBezTo>
                  <a:pt x="357239" y="218123"/>
                  <a:pt x="400050" y="260937"/>
                  <a:pt x="400050" y="313373"/>
                </a:cubicBezTo>
                <a:lnTo>
                  <a:pt x="400050" y="351473"/>
                </a:lnTo>
                <a:lnTo>
                  <a:pt x="419100" y="351473"/>
                </a:lnTo>
                <a:cubicBezTo>
                  <a:pt x="429074" y="351473"/>
                  <a:pt x="438149" y="360550"/>
                  <a:pt x="438150" y="370523"/>
                </a:cubicBezTo>
                <a:lnTo>
                  <a:pt x="438150" y="522903"/>
                </a:lnTo>
                <a:cubicBezTo>
                  <a:pt x="438149" y="532905"/>
                  <a:pt x="429074" y="541953"/>
                  <a:pt x="419100" y="541953"/>
                </a:cubicBezTo>
                <a:lnTo>
                  <a:pt x="190500" y="541953"/>
                </a:lnTo>
                <a:cubicBezTo>
                  <a:pt x="180525" y="541953"/>
                  <a:pt x="171451" y="532905"/>
                  <a:pt x="171450" y="522903"/>
                </a:cubicBezTo>
                <a:lnTo>
                  <a:pt x="171450" y="370523"/>
                </a:lnTo>
                <a:cubicBezTo>
                  <a:pt x="171450" y="361121"/>
                  <a:pt x="179349" y="352359"/>
                  <a:pt x="188714" y="351473"/>
                </a:cubicBezTo>
                <a:cubicBezTo>
                  <a:pt x="195426" y="351473"/>
                  <a:pt x="202692" y="351473"/>
                  <a:pt x="209550" y="351473"/>
                </a:cubicBezTo>
                <a:lnTo>
                  <a:pt x="209550" y="313373"/>
                </a:lnTo>
                <a:cubicBezTo>
                  <a:pt x="209550" y="260937"/>
                  <a:pt x="252361" y="218123"/>
                  <a:pt x="304800" y="218123"/>
                </a:cubicBezTo>
                <a:close/>
                <a:moveTo>
                  <a:pt x="304800" y="256223"/>
                </a:moveTo>
                <a:cubicBezTo>
                  <a:pt x="272809" y="256223"/>
                  <a:pt x="247650" y="281388"/>
                  <a:pt x="247650" y="313373"/>
                </a:cubicBezTo>
                <a:lnTo>
                  <a:pt x="247650" y="351473"/>
                </a:lnTo>
                <a:lnTo>
                  <a:pt x="361950" y="351473"/>
                </a:lnTo>
                <a:lnTo>
                  <a:pt x="361950" y="313373"/>
                </a:lnTo>
                <a:cubicBezTo>
                  <a:pt x="361950" y="281388"/>
                  <a:pt x="336791" y="256223"/>
                  <a:pt x="304800" y="256223"/>
                </a:cubicBezTo>
                <a:close/>
                <a:moveTo>
                  <a:pt x="209550" y="389553"/>
                </a:moveTo>
                <a:lnTo>
                  <a:pt x="209550" y="503853"/>
                </a:lnTo>
                <a:lnTo>
                  <a:pt x="400050" y="503853"/>
                </a:lnTo>
                <a:lnTo>
                  <a:pt x="400050" y="389553"/>
                </a:lnTo>
                <a:lnTo>
                  <a:pt x="209550" y="389553"/>
                </a:lnTo>
                <a:close/>
              </a:path>
            </a:pathLst>
          </a:custGeom>
          <a:gradFill>
            <a:gsLst>
              <a:gs pos="0">
                <a:schemeClr val="accent1"/>
              </a:gs>
              <a:gs pos="100000">
                <a:schemeClr val="accent3"/>
              </a:gs>
            </a:gsLst>
            <a:lin ang="27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46F8AEB1-A1E9-734C-EB36-D74BEC6637B0}"/>
              </a:ext>
              <a:ext uri="{C183D7F6-B498-43B3-948B-1728B52AA6E4}">
                <adec:decorative xmlns:adec="http://schemas.microsoft.com/office/drawing/2017/decorative" val="1"/>
              </a:ext>
            </a:extLst>
          </p:cNvPr>
          <p:cNvSpPr/>
          <p:nvPr/>
        </p:nvSpPr>
        <p:spPr>
          <a:xfrm>
            <a:off x="827773" y="4880449"/>
            <a:ext cx="348602" cy="348602"/>
          </a:xfrm>
          <a:custGeom>
            <a:avLst/>
            <a:gdLst>
              <a:gd name="connsiteX0" fmla="*/ 734378 w 857250"/>
              <a:gd name="connsiteY0" fmla="*/ 612458 h 857250"/>
              <a:gd name="connsiteX1" fmla="*/ 641985 w 857250"/>
              <a:gd name="connsiteY1" fmla="*/ 654368 h 857250"/>
              <a:gd name="connsiteX2" fmla="*/ 241935 w 857250"/>
              <a:gd name="connsiteY2" fmla="*/ 454343 h 857250"/>
              <a:gd name="connsiteX3" fmla="*/ 244793 w 857250"/>
              <a:gd name="connsiteY3" fmla="*/ 428625 h 857250"/>
              <a:gd name="connsiteX4" fmla="*/ 241935 w 857250"/>
              <a:gd name="connsiteY4" fmla="*/ 402908 h 857250"/>
              <a:gd name="connsiteX5" fmla="*/ 641985 w 857250"/>
              <a:gd name="connsiteY5" fmla="*/ 202883 h 857250"/>
              <a:gd name="connsiteX6" fmla="*/ 734378 w 857250"/>
              <a:gd name="connsiteY6" fmla="*/ 244793 h 857250"/>
              <a:gd name="connsiteX7" fmla="*/ 857250 w 857250"/>
              <a:gd name="connsiteY7" fmla="*/ 122873 h 857250"/>
              <a:gd name="connsiteX8" fmla="*/ 734378 w 857250"/>
              <a:gd name="connsiteY8" fmla="*/ 0 h 857250"/>
              <a:gd name="connsiteX9" fmla="*/ 612458 w 857250"/>
              <a:gd name="connsiteY9" fmla="*/ 122873 h 857250"/>
              <a:gd name="connsiteX10" fmla="*/ 615315 w 857250"/>
              <a:gd name="connsiteY10" fmla="*/ 148590 h 857250"/>
              <a:gd name="connsiteX11" fmla="*/ 215265 w 857250"/>
              <a:gd name="connsiteY11" fmla="*/ 348615 h 857250"/>
              <a:gd name="connsiteX12" fmla="*/ 122873 w 857250"/>
              <a:gd name="connsiteY12" fmla="*/ 306705 h 857250"/>
              <a:gd name="connsiteX13" fmla="*/ 0 w 857250"/>
              <a:gd name="connsiteY13" fmla="*/ 428625 h 857250"/>
              <a:gd name="connsiteX14" fmla="*/ 122873 w 857250"/>
              <a:gd name="connsiteY14" fmla="*/ 551498 h 857250"/>
              <a:gd name="connsiteX15" fmla="*/ 215265 w 857250"/>
              <a:gd name="connsiteY15" fmla="*/ 509588 h 857250"/>
              <a:gd name="connsiteX16" fmla="*/ 615315 w 857250"/>
              <a:gd name="connsiteY16" fmla="*/ 709613 h 857250"/>
              <a:gd name="connsiteX17" fmla="*/ 612458 w 857250"/>
              <a:gd name="connsiteY17" fmla="*/ 735330 h 857250"/>
              <a:gd name="connsiteX18" fmla="*/ 734378 w 857250"/>
              <a:gd name="connsiteY18" fmla="*/ 857250 h 857250"/>
              <a:gd name="connsiteX19" fmla="*/ 857250 w 857250"/>
              <a:gd name="connsiteY19" fmla="*/ 734378 h 857250"/>
              <a:gd name="connsiteX20" fmla="*/ 734378 w 857250"/>
              <a:gd name="connsiteY20" fmla="*/ 61245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250" h="857250">
                <a:moveTo>
                  <a:pt x="734378" y="612458"/>
                </a:moveTo>
                <a:cubicBezTo>
                  <a:pt x="697230" y="612458"/>
                  <a:pt x="664845" y="628650"/>
                  <a:pt x="641985" y="654368"/>
                </a:cubicBezTo>
                <a:lnTo>
                  <a:pt x="241935" y="454343"/>
                </a:lnTo>
                <a:cubicBezTo>
                  <a:pt x="243840" y="445770"/>
                  <a:pt x="244793" y="437198"/>
                  <a:pt x="244793" y="428625"/>
                </a:cubicBezTo>
                <a:cubicBezTo>
                  <a:pt x="244793" y="420053"/>
                  <a:pt x="243840" y="411480"/>
                  <a:pt x="241935" y="402908"/>
                </a:cubicBezTo>
                <a:lnTo>
                  <a:pt x="641985" y="202883"/>
                </a:lnTo>
                <a:cubicBezTo>
                  <a:pt x="664845" y="228600"/>
                  <a:pt x="697230" y="244793"/>
                  <a:pt x="734378" y="244793"/>
                </a:cubicBezTo>
                <a:cubicBezTo>
                  <a:pt x="802005" y="244793"/>
                  <a:pt x="857250" y="190500"/>
                  <a:pt x="857250" y="122873"/>
                </a:cubicBezTo>
                <a:cubicBezTo>
                  <a:pt x="857250" y="55245"/>
                  <a:pt x="802005" y="0"/>
                  <a:pt x="734378" y="0"/>
                </a:cubicBezTo>
                <a:cubicBezTo>
                  <a:pt x="666750" y="0"/>
                  <a:pt x="612458" y="55245"/>
                  <a:pt x="612458" y="122873"/>
                </a:cubicBezTo>
                <a:cubicBezTo>
                  <a:pt x="612458" y="131445"/>
                  <a:pt x="613410" y="140018"/>
                  <a:pt x="615315" y="148590"/>
                </a:cubicBezTo>
                <a:lnTo>
                  <a:pt x="215265" y="348615"/>
                </a:lnTo>
                <a:cubicBezTo>
                  <a:pt x="192405" y="322898"/>
                  <a:pt x="160020" y="306705"/>
                  <a:pt x="122873" y="306705"/>
                </a:cubicBezTo>
                <a:cubicBezTo>
                  <a:pt x="55245" y="305753"/>
                  <a:pt x="0" y="360998"/>
                  <a:pt x="0" y="428625"/>
                </a:cubicBezTo>
                <a:cubicBezTo>
                  <a:pt x="0" y="496253"/>
                  <a:pt x="55245" y="551498"/>
                  <a:pt x="122873" y="551498"/>
                </a:cubicBezTo>
                <a:cubicBezTo>
                  <a:pt x="160020" y="551498"/>
                  <a:pt x="192405" y="535305"/>
                  <a:pt x="215265" y="509588"/>
                </a:cubicBezTo>
                <a:lnTo>
                  <a:pt x="615315" y="709613"/>
                </a:lnTo>
                <a:cubicBezTo>
                  <a:pt x="613410" y="718185"/>
                  <a:pt x="612458" y="726758"/>
                  <a:pt x="612458" y="735330"/>
                </a:cubicBezTo>
                <a:cubicBezTo>
                  <a:pt x="612458" y="802005"/>
                  <a:pt x="666750" y="857250"/>
                  <a:pt x="734378" y="857250"/>
                </a:cubicBezTo>
                <a:cubicBezTo>
                  <a:pt x="802005" y="857250"/>
                  <a:pt x="857250" y="802005"/>
                  <a:pt x="857250" y="734378"/>
                </a:cubicBezTo>
                <a:cubicBezTo>
                  <a:pt x="857250" y="666750"/>
                  <a:pt x="802005" y="612458"/>
                  <a:pt x="734378" y="612458"/>
                </a:cubicBezTo>
                <a:close/>
              </a:path>
            </a:pathLst>
          </a:custGeom>
          <a:gradFill>
            <a:gsLst>
              <a:gs pos="0">
                <a:schemeClr val="accent1"/>
              </a:gs>
              <a:gs pos="100000">
                <a:schemeClr val="accent3"/>
              </a:gs>
            </a:gsLst>
            <a:lin ang="27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Box 8">
            <a:extLst>
              <a:ext uri="{FF2B5EF4-FFF2-40B4-BE49-F238E27FC236}">
                <a16:creationId xmlns:a16="http://schemas.microsoft.com/office/drawing/2014/main" id="{EEC85FAF-BF3C-229C-6BF6-E55C77451F16}"/>
              </a:ext>
            </a:extLst>
          </p:cNvPr>
          <p:cNvSpPr txBox="1"/>
          <p:nvPr/>
        </p:nvSpPr>
        <p:spPr>
          <a:xfrm>
            <a:off x="6985191" y="1736345"/>
            <a:ext cx="4466259" cy="2640723"/>
          </a:xfrm>
          <a:prstGeom prst="rect">
            <a:avLst/>
          </a:prstGeom>
          <a:noFill/>
        </p:spPr>
        <p:txBody>
          <a:bodyPr wrap="square">
            <a:spAutoFit/>
          </a:bodyPr>
          <a:lstStyle/>
          <a:p>
            <a:pPr defTabSz="914102">
              <a:lnSpc>
                <a:spcPct val="110000"/>
              </a:lnSpc>
              <a:spcBef>
                <a:spcPts val="1200"/>
              </a:spcBef>
              <a:defRPr/>
            </a:pPr>
            <a:r>
              <a:rPr lang="en-US" sz="1800" spc="-50">
                <a:ln w="3175">
                  <a:noFill/>
                </a:ln>
                <a:solidFill>
                  <a:schemeClr val="accent5"/>
                </a:solidFill>
                <a:latin typeface="Segoe UI Semibold" panose="020B0502040204020203" pitchFamily="34" charset="0"/>
                <a:cs typeface="Segoe UI Semibold" panose="020B0502040204020203" pitchFamily="34" charset="0"/>
              </a:rPr>
              <a:t>Increase collaboration</a:t>
            </a:r>
          </a:p>
          <a:p>
            <a:pPr>
              <a:defRPr/>
            </a:pPr>
            <a:r>
              <a:rPr lang="en-US" sz="1600">
                <a:latin typeface="Segoe Sans Display" pitchFamily="2" charset="0"/>
                <a:cs typeface="Segoe Sans Display" pitchFamily="2" charset="0"/>
              </a:rPr>
              <a:t>Add to a Microsoft Teams chat and @mention the agent for instant interaction</a:t>
            </a:r>
          </a:p>
          <a:p>
            <a:pPr>
              <a:defRPr/>
            </a:pPr>
            <a:endParaRPr lang="en-US" sz="1800">
              <a:latin typeface="Segoe Sans Display" pitchFamily="2" charset="0"/>
              <a:cs typeface="Segoe Sans Display" pitchFamily="2" charset="0"/>
            </a:endParaRPr>
          </a:p>
          <a:p>
            <a:pPr>
              <a:defRPr/>
            </a:pPr>
            <a:endParaRPr lang="en-US" sz="1800">
              <a:latin typeface="Segoe Sans Display" pitchFamily="2" charset="0"/>
              <a:cs typeface="Segoe Sans Display" pitchFamily="2" charset="0"/>
            </a:endParaRPr>
          </a:p>
          <a:p>
            <a:pPr defTabSz="914102">
              <a:lnSpc>
                <a:spcPct val="110000"/>
              </a:lnSpc>
              <a:spcBef>
                <a:spcPts val="1200"/>
              </a:spcBef>
              <a:defRPr/>
            </a:pPr>
            <a:r>
              <a:rPr lang="en-US" sz="1800" spc="-50">
                <a:ln w="3175">
                  <a:noFill/>
                </a:ln>
                <a:solidFill>
                  <a:schemeClr val="accent5"/>
                </a:solidFill>
                <a:latin typeface="Segoe UI Semibold" panose="020B0502040204020203" pitchFamily="34" charset="0"/>
                <a:cs typeface="Segoe UI Semibold" panose="020B0502040204020203" pitchFamily="34" charset="0"/>
              </a:rPr>
              <a:t>Secure</a:t>
            </a:r>
          </a:p>
          <a:p>
            <a:pPr>
              <a:defRPr/>
            </a:pPr>
            <a:r>
              <a:rPr lang="en-US" sz="1600" b="0" i="0" u="none" strike="noStrike">
                <a:effectLst/>
                <a:latin typeface="Segoe Sans Display" pitchFamily="2" charset="0"/>
                <a:cs typeface="Segoe Sans Display" pitchFamily="2" charset="0"/>
              </a:rPr>
              <a:t>Defaults to your existing SharePoint </a:t>
            </a:r>
            <a:br>
              <a:rPr lang="en-US" sz="1600" b="0" i="0" u="none" strike="noStrike">
                <a:effectLst/>
                <a:latin typeface="Segoe Sans Display" pitchFamily="2" charset="0"/>
                <a:cs typeface="Segoe Sans Display" pitchFamily="2" charset="0"/>
              </a:rPr>
            </a:br>
            <a:r>
              <a:rPr lang="en-US" sz="1600" b="0" i="0" u="none" strike="noStrike">
                <a:effectLst/>
                <a:latin typeface="Segoe Sans Display" pitchFamily="2" charset="0"/>
                <a:cs typeface="Segoe Sans Display" pitchFamily="2" charset="0"/>
              </a:rPr>
              <a:t>permissions and sensitivity settings</a:t>
            </a:r>
            <a:r>
              <a:rPr lang="en-US" sz="1600" b="0" i="0">
                <a:effectLst/>
                <a:latin typeface="Segoe Sans Display" pitchFamily="2" charset="0"/>
                <a:cs typeface="Segoe Sans Display" pitchFamily="2" charset="0"/>
              </a:rPr>
              <a:t>​</a:t>
            </a:r>
            <a:endParaRPr lang="en-US" sz="1600">
              <a:latin typeface="Segoe Sans Display" pitchFamily="2" charset="0"/>
              <a:cs typeface="Segoe Sans Display" pitchFamily="2" charset="0"/>
            </a:endParaRPr>
          </a:p>
          <a:p>
            <a:pPr>
              <a:defRPr/>
            </a:pPr>
            <a:endParaRPr lang="en-US" sz="1600">
              <a:latin typeface="Segoe Sans Display" pitchFamily="2" charset="0"/>
              <a:cs typeface="Segoe Sans Display" pitchFamily="2" charset="0"/>
            </a:endParaRPr>
          </a:p>
        </p:txBody>
      </p:sp>
      <p:pic>
        <p:nvPicPr>
          <p:cNvPr id="11" name="Graphic 10">
            <a:extLst>
              <a:ext uri="{FF2B5EF4-FFF2-40B4-BE49-F238E27FC236}">
                <a16:creationId xmlns:a16="http://schemas.microsoft.com/office/drawing/2014/main" id="{C91267B2-1462-0478-B02D-EE3FA79692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156" y="3320884"/>
            <a:ext cx="630320" cy="630320"/>
          </a:xfrm>
          <a:prstGeom prst="rect">
            <a:avLst/>
          </a:prstGeom>
        </p:spPr>
      </p:pic>
    </p:spTree>
    <p:extLst>
      <p:ext uri="{BB962C8B-B14F-4D97-AF65-F5344CB8AC3E}">
        <p14:creationId xmlns:p14="http://schemas.microsoft.com/office/powerpoint/2010/main" val="4235054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F09FA-46A9-8AED-5D54-1232839AB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BB96F-AF21-23BB-F9EB-710D921533F9}"/>
              </a:ext>
            </a:extLst>
          </p:cNvPr>
          <p:cNvSpPr>
            <a:spLocks noGrp="1"/>
          </p:cNvSpPr>
          <p:nvPr>
            <p:ph type="title"/>
          </p:nvPr>
        </p:nvSpPr>
        <p:spPr>
          <a:xfrm>
            <a:off x="588263" y="457200"/>
            <a:ext cx="11018520" cy="553998"/>
          </a:xfrm>
        </p:spPr>
        <p:txBody>
          <a:bodyPr>
            <a:normAutofit fontScale="90000"/>
          </a:bodyPr>
          <a:lstStyle/>
          <a:p>
            <a:r>
              <a:rPr lang="en-US"/>
              <a:t>Audit logs on Microsoft Purview</a:t>
            </a:r>
          </a:p>
        </p:txBody>
      </p:sp>
      <p:sp>
        <p:nvSpPr>
          <p:cNvPr id="11" name="TextBox 10">
            <a:extLst>
              <a:ext uri="{FF2B5EF4-FFF2-40B4-BE49-F238E27FC236}">
                <a16:creationId xmlns:a16="http://schemas.microsoft.com/office/drawing/2014/main" id="{CEDE39D0-B970-CC8C-105B-700FAFDD1904}"/>
              </a:ext>
            </a:extLst>
          </p:cNvPr>
          <p:cNvSpPr txBox="1"/>
          <p:nvPr/>
        </p:nvSpPr>
        <p:spPr>
          <a:xfrm>
            <a:off x="584200" y="1371600"/>
            <a:ext cx="4191000" cy="4891088"/>
          </a:xfrm>
          <a:prstGeom prst="rect">
            <a:avLst/>
          </a:prstGeom>
          <a:noFill/>
          <a:ln>
            <a:noFill/>
            <a:prstDash/>
          </a:ln>
          <a:effectLst/>
        </p:spPr>
        <p:txBody>
          <a:bodyPr wrap="square" lIns="0" tIns="0" rIns="0" bIns="0" anchor="ctr">
            <a:noAutofit/>
          </a:bodyPr>
          <a:lstStyle/>
          <a:p>
            <a:pPr>
              <a:spcAft>
                <a:spcPts val="1200"/>
              </a:spcAft>
            </a:pPr>
            <a:r>
              <a:rPr lang="en-US" sz="1800">
                <a:latin typeface="Segoe UI" panose="020B0502040204020203" pitchFamily="34" charset="0"/>
                <a:ea typeface="+mn-lt"/>
                <a:cs typeface="Segoe UI" panose="020B0502040204020203" pitchFamily="34" charset="0"/>
              </a:rPr>
              <a:t>Admins can look for CRUD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operations on .agent files.</a:t>
            </a:r>
            <a:br>
              <a:rPr lang="en-US" sz="1800">
                <a:latin typeface="Segoe UI" panose="020B0502040204020203" pitchFamily="34" charset="0"/>
                <a:ea typeface="+mn-lt"/>
                <a:cs typeface="Segoe UI" panose="020B0502040204020203" pitchFamily="34" charset="0"/>
              </a:rPr>
            </a:br>
            <a:endParaRPr lang="en-US" sz="1800">
              <a:latin typeface="Segoe UI" panose="020B0502040204020203" pitchFamily="34" charset="0"/>
              <a:ea typeface="+mn-lt"/>
              <a:cs typeface="Segoe UI" panose="020B0502040204020203" pitchFamily="34" charset="0"/>
            </a:endParaRPr>
          </a:p>
          <a:p>
            <a:pPr>
              <a:spcAft>
                <a:spcPts val="1200"/>
              </a:spcAft>
            </a:pPr>
            <a:r>
              <a:rPr lang="en-US" sz="1800">
                <a:latin typeface="Segoe UI" panose="020B0502040204020203" pitchFamily="34" charset="0"/>
                <a:ea typeface="+mn-lt"/>
                <a:cs typeface="Segoe UI" panose="020B0502040204020203" pitchFamily="34" charset="0"/>
              </a:rPr>
              <a:t>Interaction records contain details about which user used with agent, when and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where the interaction took place. </a:t>
            </a:r>
          </a:p>
          <a:p>
            <a:pPr>
              <a:spcAft>
                <a:spcPts val="1200"/>
              </a:spcAft>
            </a:pP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Audit records also include references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to files, sites, or other resources Copilot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and AI applications accessed to generate responses to user prompts.</a:t>
            </a:r>
          </a:p>
        </p:txBody>
      </p:sp>
      <p:pic>
        <p:nvPicPr>
          <p:cNvPr id="5" name="Picture 4" descr="Audit logs on Purview">
            <a:extLst>
              <a:ext uri="{FF2B5EF4-FFF2-40B4-BE49-F238E27FC236}">
                <a16:creationId xmlns:a16="http://schemas.microsoft.com/office/drawing/2014/main" id="{EFD85C7C-F878-3080-2E0E-639CF15E50EC}"/>
              </a:ext>
            </a:extLst>
          </p:cNvPr>
          <p:cNvPicPr>
            <a:picLocks noChangeAspect="1"/>
          </p:cNvPicPr>
          <p:nvPr/>
        </p:nvPicPr>
        <p:blipFill>
          <a:blip r:embed="rId3"/>
          <a:stretch>
            <a:fillRect/>
          </a:stretch>
        </p:blipFill>
        <p:spPr>
          <a:xfrm>
            <a:off x="5051341" y="1610139"/>
            <a:ext cx="6789444" cy="4360355"/>
          </a:xfrm>
          <a:prstGeom prst="rect">
            <a:avLst/>
          </a:prstGeom>
        </p:spPr>
      </p:pic>
      <p:pic>
        <p:nvPicPr>
          <p:cNvPr id="1026" name="Picture 2" descr="Microsoft Security – Microsoft Adoption">
            <a:extLst>
              <a:ext uri="{FF2B5EF4-FFF2-40B4-BE49-F238E27FC236}">
                <a16:creationId xmlns:a16="http://schemas.microsoft.com/office/drawing/2014/main" id="{64D7E2EE-AA78-522D-ADB6-CC75A987F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771" y="415886"/>
            <a:ext cx="653603" cy="59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3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29736-E55A-1D4C-860E-6BFCFDEB4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4C6B2-E55A-B84E-5AD3-987566DF522D}"/>
              </a:ext>
            </a:extLst>
          </p:cNvPr>
          <p:cNvSpPr>
            <a:spLocks noGrp="1"/>
          </p:cNvSpPr>
          <p:nvPr>
            <p:ph type="title"/>
          </p:nvPr>
        </p:nvSpPr>
        <p:spPr>
          <a:xfrm>
            <a:off x="588263" y="457200"/>
            <a:ext cx="11018520" cy="553998"/>
          </a:xfrm>
        </p:spPr>
        <p:txBody>
          <a:bodyPr>
            <a:normAutofit fontScale="90000"/>
          </a:bodyPr>
          <a:lstStyle/>
          <a:p>
            <a:r>
              <a:rPr lang="en-US"/>
              <a:t>Activities on DSPM for AI</a:t>
            </a:r>
          </a:p>
        </p:txBody>
      </p:sp>
      <p:sp>
        <p:nvSpPr>
          <p:cNvPr id="11" name="TextBox 10">
            <a:extLst>
              <a:ext uri="{FF2B5EF4-FFF2-40B4-BE49-F238E27FC236}">
                <a16:creationId xmlns:a16="http://schemas.microsoft.com/office/drawing/2014/main" id="{39C34B0B-03DE-1E8E-587C-A3CC2A2DE737}"/>
              </a:ext>
            </a:extLst>
          </p:cNvPr>
          <p:cNvSpPr txBox="1"/>
          <p:nvPr/>
        </p:nvSpPr>
        <p:spPr>
          <a:xfrm>
            <a:off x="584200" y="1371600"/>
            <a:ext cx="4191000" cy="4891088"/>
          </a:xfrm>
          <a:prstGeom prst="rect">
            <a:avLst/>
          </a:prstGeom>
          <a:noFill/>
          <a:ln>
            <a:noFill/>
            <a:prstDash/>
          </a:ln>
          <a:effectLst/>
        </p:spPr>
        <p:txBody>
          <a:bodyPr wrap="square" lIns="0" tIns="0" rIns="0" bIns="0" anchor="ctr">
            <a:noAutofit/>
          </a:bodyPr>
          <a:lstStyle/>
          <a:p>
            <a:pPr>
              <a:spcAft>
                <a:spcPts val="1200"/>
              </a:spcAft>
            </a:pPr>
            <a:r>
              <a:rPr lang="en-US" sz="1800">
                <a:latin typeface="Segoe UI" panose="020B0502040204020203" pitchFamily="34" charset="0"/>
                <a:ea typeface="+mn-lt"/>
                <a:cs typeface="Segoe UI" panose="020B0502040204020203" pitchFamily="34" charset="0"/>
              </a:rPr>
              <a:t>Insights and analytics into AI activity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in your organization</a:t>
            </a:r>
            <a:br>
              <a:rPr lang="en-US" sz="1800">
                <a:latin typeface="Segoe UI" panose="020B0502040204020203" pitchFamily="34" charset="0"/>
                <a:ea typeface="+mn-lt"/>
                <a:cs typeface="Segoe UI" panose="020B0502040204020203" pitchFamily="34" charset="0"/>
              </a:rPr>
            </a:br>
            <a:endParaRPr lang="en-US" sz="1800">
              <a:latin typeface="Segoe UI" panose="020B0502040204020203" pitchFamily="34" charset="0"/>
              <a:ea typeface="+mn-lt"/>
              <a:cs typeface="Segoe UI" panose="020B0502040204020203" pitchFamily="34" charset="0"/>
            </a:endParaRPr>
          </a:p>
          <a:p>
            <a:pPr>
              <a:spcAft>
                <a:spcPts val="1200"/>
              </a:spcAft>
            </a:pPr>
            <a:r>
              <a:rPr lang="en-US" sz="1800">
                <a:latin typeface="Segoe UI" panose="020B0502040204020203" pitchFamily="34" charset="0"/>
                <a:ea typeface="+mn-lt"/>
                <a:cs typeface="Segoe UI" panose="020B0502040204020203" pitchFamily="34" charset="0"/>
              </a:rPr>
              <a:t>Ready-to-use policies to protect data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and prevent data loss in AI prompts</a:t>
            </a:r>
          </a:p>
          <a:p>
            <a:pPr>
              <a:spcAft>
                <a:spcPts val="1200"/>
              </a:spcAft>
            </a:pP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Data assessments to identify, remediate, </a:t>
            </a: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and monitor potential oversharing of data.</a:t>
            </a:r>
          </a:p>
          <a:p>
            <a:pPr>
              <a:spcAft>
                <a:spcPts val="1200"/>
              </a:spcAft>
            </a:pPr>
            <a:br>
              <a:rPr lang="en-US" sz="1800">
                <a:latin typeface="Segoe UI" panose="020B0502040204020203" pitchFamily="34" charset="0"/>
                <a:ea typeface="+mn-lt"/>
                <a:cs typeface="Segoe UI" panose="020B0502040204020203" pitchFamily="34" charset="0"/>
              </a:rPr>
            </a:br>
            <a:r>
              <a:rPr lang="en-US" sz="1800">
                <a:latin typeface="Segoe UI" panose="020B0502040204020203" pitchFamily="34" charset="0"/>
                <a:ea typeface="+mn-lt"/>
                <a:cs typeface="Segoe UI" panose="020B0502040204020203" pitchFamily="34" charset="0"/>
              </a:rPr>
              <a:t>Compliance controls to apply optimal data handling and storing policies</a:t>
            </a:r>
          </a:p>
        </p:txBody>
      </p:sp>
      <p:pic>
        <p:nvPicPr>
          <p:cNvPr id="5" name="Picture 4" descr="DSPM for AI">
            <a:extLst>
              <a:ext uri="{FF2B5EF4-FFF2-40B4-BE49-F238E27FC236}">
                <a16:creationId xmlns:a16="http://schemas.microsoft.com/office/drawing/2014/main" id="{56C21278-CD00-2145-793B-9E03821D8B5B}"/>
              </a:ext>
            </a:extLst>
          </p:cNvPr>
          <p:cNvPicPr>
            <a:picLocks noChangeAspect="1"/>
          </p:cNvPicPr>
          <p:nvPr/>
        </p:nvPicPr>
        <p:blipFill>
          <a:blip r:embed="rId3"/>
          <a:srcRect/>
          <a:stretch/>
        </p:blipFill>
        <p:spPr>
          <a:xfrm>
            <a:off x="5053261" y="1610139"/>
            <a:ext cx="6785603" cy="4360355"/>
          </a:xfrm>
          <a:prstGeom prst="rect">
            <a:avLst/>
          </a:prstGeom>
        </p:spPr>
      </p:pic>
    </p:spTree>
    <p:extLst>
      <p:ext uri="{BB962C8B-B14F-4D97-AF65-F5344CB8AC3E}">
        <p14:creationId xmlns:p14="http://schemas.microsoft.com/office/powerpoint/2010/main" val="402092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5399-0B92-B034-8E63-D2F5A689D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0BC99-8F0D-B2E1-8359-C162F3B80BA6}"/>
              </a:ext>
            </a:extLst>
          </p:cNvPr>
          <p:cNvSpPr>
            <a:spLocks noGrp="1"/>
          </p:cNvSpPr>
          <p:nvPr>
            <p:ph type="title"/>
          </p:nvPr>
        </p:nvSpPr>
        <p:spPr>
          <a:xfrm>
            <a:off x="588263" y="457200"/>
            <a:ext cx="11018520" cy="553998"/>
          </a:xfrm>
        </p:spPr>
        <p:txBody>
          <a:bodyPr>
            <a:normAutofit fontScale="90000"/>
          </a:bodyPr>
          <a:lstStyle/>
          <a:p>
            <a:r>
              <a:rPr lang="en-US"/>
              <a:t>Extension based governance</a:t>
            </a:r>
          </a:p>
        </p:txBody>
      </p:sp>
      <p:sp>
        <p:nvSpPr>
          <p:cNvPr id="11" name="TextBox 10">
            <a:extLst>
              <a:ext uri="{FF2B5EF4-FFF2-40B4-BE49-F238E27FC236}">
                <a16:creationId xmlns:a16="http://schemas.microsoft.com/office/drawing/2014/main" id="{B763C3EF-CF14-6803-1E17-54508363BC41}"/>
              </a:ext>
            </a:extLst>
          </p:cNvPr>
          <p:cNvSpPr txBox="1"/>
          <p:nvPr/>
        </p:nvSpPr>
        <p:spPr>
          <a:xfrm>
            <a:off x="1214301" y="5600700"/>
            <a:ext cx="4191000" cy="654844"/>
          </a:xfrm>
          <a:prstGeom prst="rect">
            <a:avLst/>
          </a:prstGeom>
          <a:noFill/>
          <a:ln>
            <a:noFill/>
            <a:prstDash/>
          </a:ln>
          <a:effectLst/>
        </p:spPr>
        <p:txBody>
          <a:bodyPr wrap="square" lIns="0" tIns="0" rIns="0" bIns="0" anchor="ctr">
            <a:noAutofit/>
          </a:bodyPr>
          <a:lstStyle/>
          <a:p>
            <a:pPr algn="ctr">
              <a:spcAft>
                <a:spcPts val="1200"/>
              </a:spcAft>
            </a:pPr>
            <a:r>
              <a:rPr lang="en-US" sz="1800">
                <a:latin typeface="Segoe UI" panose="020B0502040204020203" pitchFamily="34" charset="0"/>
                <a:ea typeface="+mn-lt"/>
                <a:cs typeface="Segoe UI" panose="020B0502040204020203" pitchFamily="34" charset="0"/>
              </a:rPr>
              <a:t>Data Loss Prevention policies to control the sharing and prevent data exfiltration</a:t>
            </a:r>
          </a:p>
        </p:txBody>
      </p:sp>
      <p:pic>
        <p:nvPicPr>
          <p:cNvPr id="4" name="Picture 3" descr="Data Loss Prevention policies">
            <a:extLst>
              <a:ext uri="{FF2B5EF4-FFF2-40B4-BE49-F238E27FC236}">
                <a16:creationId xmlns:a16="http://schemas.microsoft.com/office/drawing/2014/main" id="{B8CF5FD5-BECB-7E8B-656C-D2FB759BB492}"/>
              </a:ext>
            </a:extLst>
          </p:cNvPr>
          <p:cNvPicPr>
            <a:picLocks noChangeAspect="1"/>
          </p:cNvPicPr>
          <p:nvPr/>
        </p:nvPicPr>
        <p:blipFill>
          <a:blip r:embed="rId3"/>
          <a:stretch>
            <a:fillRect/>
          </a:stretch>
        </p:blipFill>
        <p:spPr>
          <a:xfrm>
            <a:off x="754585" y="1734242"/>
            <a:ext cx="5110432" cy="3389516"/>
          </a:xfrm>
          <a:prstGeom prst="rect">
            <a:avLst/>
          </a:prstGeom>
        </p:spPr>
      </p:pic>
      <p:pic>
        <p:nvPicPr>
          <p:cNvPr id="6" name="Picture 5" descr="Insider Risk Management policies ">
            <a:extLst>
              <a:ext uri="{FF2B5EF4-FFF2-40B4-BE49-F238E27FC236}">
                <a16:creationId xmlns:a16="http://schemas.microsoft.com/office/drawing/2014/main" id="{72905EF1-51A7-F904-5183-942108F3FD0B}"/>
              </a:ext>
            </a:extLst>
          </p:cNvPr>
          <p:cNvPicPr>
            <a:picLocks noChangeAspect="1"/>
          </p:cNvPicPr>
          <p:nvPr/>
        </p:nvPicPr>
        <p:blipFill>
          <a:blip r:embed="rId4"/>
          <a:srcRect/>
          <a:stretch/>
        </p:blipFill>
        <p:spPr>
          <a:xfrm>
            <a:off x="6326985" y="1734242"/>
            <a:ext cx="5110431" cy="3389516"/>
          </a:xfrm>
          <a:prstGeom prst="rect">
            <a:avLst/>
          </a:prstGeom>
        </p:spPr>
      </p:pic>
      <p:sp>
        <p:nvSpPr>
          <p:cNvPr id="7" name="TextBox 6">
            <a:extLst>
              <a:ext uri="{FF2B5EF4-FFF2-40B4-BE49-F238E27FC236}">
                <a16:creationId xmlns:a16="http://schemas.microsoft.com/office/drawing/2014/main" id="{C174EB7A-00BC-D933-C46B-5F8B9515FA55}"/>
              </a:ext>
            </a:extLst>
          </p:cNvPr>
          <p:cNvSpPr txBox="1"/>
          <p:nvPr/>
        </p:nvSpPr>
        <p:spPr>
          <a:xfrm>
            <a:off x="6786701" y="5579269"/>
            <a:ext cx="4191000" cy="654844"/>
          </a:xfrm>
          <a:prstGeom prst="rect">
            <a:avLst/>
          </a:prstGeom>
          <a:noFill/>
          <a:ln>
            <a:noFill/>
            <a:prstDash/>
          </a:ln>
          <a:effectLst/>
        </p:spPr>
        <p:txBody>
          <a:bodyPr wrap="square" lIns="0" tIns="0" rIns="0" bIns="0" anchor="ctr">
            <a:noAutofit/>
          </a:bodyPr>
          <a:lstStyle/>
          <a:p>
            <a:pPr algn="ctr">
              <a:spcAft>
                <a:spcPts val="1200"/>
              </a:spcAft>
            </a:pPr>
            <a:r>
              <a:rPr lang="en-US" sz="1800">
                <a:latin typeface="Segoe UI" panose="020B0502040204020203" pitchFamily="34" charset="0"/>
                <a:ea typeface="+mn-lt"/>
                <a:cs typeface="Segoe UI" panose="020B0502040204020203" pitchFamily="34" charset="0"/>
              </a:rPr>
              <a:t>Insider Risk Management policies to classify and investigate risky AI usage</a:t>
            </a:r>
          </a:p>
        </p:txBody>
      </p:sp>
      <p:sp>
        <p:nvSpPr>
          <p:cNvPr id="8" name="TextBox 7">
            <a:extLst>
              <a:ext uri="{FF2B5EF4-FFF2-40B4-BE49-F238E27FC236}">
                <a16:creationId xmlns:a16="http://schemas.microsoft.com/office/drawing/2014/main" id="{608741EA-2E04-7889-60E8-3EAE4CCA4D70}"/>
              </a:ext>
              <a:ext uri="{C183D7F6-B498-43B3-948B-1728B52AA6E4}">
                <adec:decorative xmlns:adec="http://schemas.microsoft.com/office/drawing/2017/decorative" val="1"/>
              </a:ext>
            </a:extLst>
          </p:cNvPr>
          <p:cNvSpPr txBox="1"/>
          <p:nvPr/>
        </p:nvSpPr>
        <p:spPr>
          <a:xfrm>
            <a:off x="3644381" y="3963235"/>
            <a:ext cx="679969" cy="285028"/>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9" name="TextBox 8">
            <a:extLst>
              <a:ext uri="{FF2B5EF4-FFF2-40B4-BE49-F238E27FC236}">
                <a16:creationId xmlns:a16="http://schemas.microsoft.com/office/drawing/2014/main" id="{820CEF1D-6F53-97E0-E4EC-53E6AA6FCC2E}"/>
              </a:ext>
              <a:ext uri="{C183D7F6-B498-43B3-948B-1728B52AA6E4}">
                <adec:decorative xmlns:adec="http://schemas.microsoft.com/office/drawing/2017/decorative" val="1"/>
              </a:ext>
            </a:extLst>
          </p:cNvPr>
          <p:cNvSpPr txBox="1"/>
          <p:nvPr/>
        </p:nvSpPr>
        <p:spPr>
          <a:xfrm>
            <a:off x="9223650" y="4470440"/>
            <a:ext cx="749025" cy="330160"/>
          </a:xfrm>
          <a:prstGeom prst="roundRect">
            <a:avLst>
              <a:gd name="adj" fmla="val 50000"/>
            </a:avLst>
          </a:prstGeom>
          <a:noFill/>
          <a:ln w="25400">
            <a:gradFill flip="none" rotWithShape="1">
              <a:gsLst>
                <a:gs pos="85000">
                  <a:srgbClr val="D660FF"/>
                </a:gs>
                <a:gs pos="73000">
                  <a:srgbClr val="818EFF"/>
                </a:gs>
                <a:gs pos="0">
                  <a:srgbClr val="0078D4"/>
                </a:gs>
                <a:gs pos="97000">
                  <a:srgbClr val="FEA874"/>
                </a:gs>
              </a:gsLst>
              <a:lin ang="18900000" scaled="1"/>
              <a:tileRect/>
            </a:gradFill>
            <a:prstDash val="sysDash"/>
          </a:ln>
        </p:spPr>
        <p:txBody>
          <a:bodyPr wrap="square" lIns="91440" tIns="91440" rIns="91440" bIns="365760" rtlCol="0" anchor="ctr">
            <a:noAutofit/>
          </a:bodyPr>
          <a:lstStyle>
            <a:defPPr>
              <a:defRPr lang="en-US"/>
            </a:defPPr>
            <a:lvl1pPr algn="ctr">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Tree>
    <p:extLst>
      <p:ext uri="{BB962C8B-B14F-4D97-AF65-F5344CB8AC3E}">
        <p14:creationId xmlns:p14="http://schemas.microsoft.com/office/powerpoint/2010/main" val="373042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472DEE4E-4B99-4255-EE89-17F0F186805F}"/>
              </a:ext>
              <a:ext uri="{C183D7F6-B498-43B3-948B-1728B52AA6E4}">
                <adec:decorative xmlns:adec="http://schemas.microsoft.com/office/drawing/2017/decorative" val="1"/>
              </a:ext>
            </a:extLst>
          </p:cNvPr>
          <p:cNvSpPr>
            <a:spLocks/>
          </p:cNvSpPr>
          <p:nvPr/>
        </p:nvSpPr>
        <p:spPr bwMode="auto">
          <a:xfrm>
            <a:off x="1121799" y="1902468"/>
            <a:ext cx="4763787" cy="3707817"/>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Rectangle: Rounded Corners 43">
            <a:extLst>
              <a:ext uri="{FF2B5EF4-FFF2-40B4-BE49-F238E27FC236}">
                <a16:creationId xmlns:a16="http://schemas.microsoft.com/office/drawing/2014/main" id="{4CB9958C-DFC2-8D3E-26CF-25D74A0BAEBD}"/>
              </a:ext>
              <a:ext uri="{C183D7F6-B498-43B3-948B-1728B52AA6E4}">
                <adec:decorative xmlns:adec="http://schemas.microsoft.com/office/drawing/2017/decorative" val="1"/>
              </a:ext>
            </a:extLst>
          </p:cNvPr>
          <p:cNvSpPr>
            <a:spLocks/>
          </p:cNvSpPr>
          <p:nvPr/>
        </p:nvSpPr>
        <p:spPr bwMode="auto">
          <a:xfrm>
            <a:off x="6306177" y="1902468"/>
            <a:ext cx="4764024" cy="3707817"/>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51729DD2-118C-81BE-79CA-7E26F564BD6C}"/>
              </a:ext>
            </a:extLst>
          </p:cNvPr>
          <p:cNvSpPr>
            <a:spLocks noGrp="1"/>
          </p:cNvSpPr>
          <p:nvPr>
            <p:ph type="title"/>
          </p:nvPr>
        </p:nvSpPr>
        <p:spPr>
          <a:xfrm>
            <a:off x="588263" y="457200"/>
            <a:ext cx="11018520" cy="553998"/>
          </a:xfrm>
        </p:spPr>
        <p:txBody>
          <a:bodyPr>
            <a:normAutofit fontScale="90000"/>
          </a:bodyPr>
          <a:lstStyle/>
          <a:p>
            <a:r>
              <a:rPr lang="en-US"/>
              <a:t>Security and governance controls you can trust</a:t>
            </a:r>
          </a:p>
        </p:txBody>
      </p:sp>
      <p:sp>
        <p:nvSpPr>
          <p:cNvPr id="28" name="TextBox 27">
            <a:extLst>
              <a:ext uri="{FF2B5EF4-FFF2-40B4-BE49-F238E27FC236}">
                <a16:creationId xmlns:a16="http://schemas.microsoft.com/office/drawing/2014/main" id="{D266A456-A0E8-7D24-4CE7-BCFC6C81BD77}"/>
              </a:ext>
            </a:extLst>
          </p:cNvPr>
          <p:cNvSpPr txBox="1"/>
          <p:nvPr/>
        </p:nvSpPr>
        <p:spPr>
          <a:xfrm>
            <a:off x="1363996" y="2405209"/>
            <a:ext cx="4279392" cy="457200"/>
          </a:xfrm>
          <a:prstGeom prst="rect">
            <a:avLst/>
          </a:prstGeom>
          <a:noFill/>
        </p:spPr>
        <p:txBody>
          <a:bodyPr wrap="square" lIns="0" tIns="0" rIns="0" bIns="0" anchor="t">
            <a:no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2400" b="1" i="0" u="none" strike="noStrike" kern="1200" cap="none" spc="0" normalizeH="0" baseline="0" noProof="0">
                <a:ln w="3175">
                  <a:noFill/>
                </a:ln>
                <a:solidFill>
                  <a:schemeClr val="accent5"/>
                </a:solidFill>
                <a:effectLst/>
                <a:uLnTx/>
                <a:uFillTx/>
                <a:latin typeface="Segoe Sans Display Semibold" pitchFamily="2" charset="0"/>
                <a:ea typeface="+mn-ea"/>
                <a:cs typeface="Segoe Sans Display Semibold" pitchFamily="2" charset="0"/>
              </a:rPr>
              <a:t>Security</a:t>
            </a:r>
            <a:endParaRPr kumimoji="0" lang="en-US" sz="2400" b="1" i="0" u="none" strike="noStrike" kern="1200" cap="none" spc="0" normalizeH="0" baseline="0" noProof="0">
              <a:ln>
                <a:noFill/>
              </a:ln>
              <a:solidFill>
                <a:schemeClr val="accent5"/>
              </a:solidFill>
              <a:effectLst/>
              <a:uLnTx/>
              <a:uFillTx/>
              <a:latin typeface="Segoe Sans Display Semibold" pitchFamily="2" charset="0"/>
              <a:ea typeface="+mn-ea"/>
              <a:cs typeface="Segoe Sans Display Semibold" pitchFamily="2" charset="0"/>
            </a:endParaRPr>
          </a:p>
        </p:txBody>
      </p:sp>
      <p:sp>
        <p:nvSpPr>
          <p:cNvPr id="15" name="Rectangle 14">
            <a:extLst>
              <a:ext uri="{FF2B5EF4-FFF2-40B4-BE49-F238E27FC236}">
                <a16:creationId xmlns:a16="http://schemas.microsoft.com/office/drawing/2014/main" id="{066A3FC1-68DF-1A2F-7D07-9F49952DDCA2}"/>
              </a:ext>
            </a:extLst>
          </p:cNvPr>
          <p:cNvSpPr/>
          <p:nvPr/>
        </p:nvSpPr>
        <p:spPr bwMode="auto">
          <a:xfrm>
            <a:off x="1363996" y="2894427"/>
            <a:ext cx="4279392" cy="246888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noAutofit/>
          </a:bodyPr>
          <a:lstStyle/>
          <a:p>
            <a:pPr marL="0" marR="0" lvl="0" indent="0" algn="ctr" defTabSz="932472"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rPr>
              <a:t>Respects existing security settings and permissions for every site and documents</a:t>
            </a:r>
          </a:p>
          <a:p>
            <a:pPr algn="ctr" defTabSz="932472" fontAlgn="base">
              <a:spcBef>
                <a:spcPts val="1200"/>
              </a:spcBef>
              <a:spcAft>
                <a:spcPct val="0"/>
              </a:spcAft>
              <a:defRPr/>
            </a:pPr>
            <a:r>
              <a:rPr kumimoji="0" lang="en-US" sz="16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rPr>
              <a:t>Only those with edit permissions on a </a:t>
            </a:r>
            <a:br>
              <a:rPr kumimoji="0" lang="en-US" sz="16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rPr>
            </a:br>
            <a:r>
              <a:rPr kumimoji="0" lang="en-US" sz="16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rPr>
              <a:t>site can create an agent</a:t>
            </a:r>
          </a:p>
          <a:p>
            <a:pPr algn="ctr" defTabSz="932472" fontAlgn="base">
              <a:spcBef>
                <a:spcPts val="1200"/>
              </a:spcBef>
              <a:spcAft>
                <a:spcPct val="0"/>
              </a:spcAft>
              <a:defRPr/>
            </a:pPr>
            <a:r>
              <a:rPr kumimoji="0" lang="en-US" sz="16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rPr>
              <a:t>Risk-based conditional access and data loss prevention</a:t>
            </a:r>
          </a:p>
          <a:p>
            <a:pPr algn="ctr" defTabSz="932472" fontAlgn="base">
              <a:spcBef>
                <a:spcPts val="1200"/>
              </a:spcBef>
              <a:spcAft>
                <a:spcPct val="0"/>
              </a:spcAft>
              <a:defRPr/>
            </a:pPr>
            <a:r>
              <a:rPr lang="en-US" sz="1600">
                <a:solidFill>
                  <a:schemeClr val="tx1"/>
                </a:solidFill>
                <a:latin typeface="Segoe Sans Display" pitchFamily="2" charset="0"/>
                <a:cs typeface="Segoe Sans Display" pitchFamily="2" charset="0"/>
              </a:rPr>
              <a:t>Data Security Posture Management for AI </a:t>
            </a:r>
          </a:p>
        </p:txBody>
      </p:sp>
      <p:sp>
        <p:nvSpPr>
          <p:cNvPr id="26" name="TextBox 25">
            <a:extLst>
              <a:ext uri="{FF2B5EF4-FFF2-40B4-BE49-F238E27FC236}">
                <a16:creationId xmlns:a16="http://schemas.microsoft.com/office/drawing/2014/main" id="{FB841DA7-6661-45F5-0822-31B47BB2B577}"/>
              </a:ext>
            </a:extLst>
          </p:cNvPr>
          <p:cNvSpPr txBox="1"/>
          <p:nvPr/>
        </p:nvSpPr>
        <p:spPr>
          <a:xfrm>
            <a:off x="6548493" y="2418835"/>
            <a:ext cx="4279392" cy="457200"/>
          </a:xfrm>
          <a:prstGeom prst="rect">
            <a:avLst/>
          </a:prstGeom>
          <a:noFill/>
        </p:spPr>
        <p:txBody>
          <a:bodyPr wrap="square" lIns="0" tIns="0" rIns="0" bIns="0" anchor="t">
            <a:no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2400" b="1" i="0" u="none" strike="noStrike" kern="1200" cap="none" spc="0" normalizeH="0" baseline="0" noProof="0">
                <a:ln w="3175">
                  <a:noFill/>
                </a:ln>
                <a:solidFill>
                  <a:schemeClr val="accent5"/>
                </a:solidFill>
                <a:effectLst/>
                <a:uLnTx/>
                <a:uFillTx/>
                <a:latin typeface="Segoe Sans Display Semibold" pitchFamily="2" charset="0"/>
                <a:ea typeface="+mn-ea"/>
                <a:cs typeface="Segoe Sans Display Semibold" pitchFamily="2" charset="0"/>
              </a:rPr>
              <a:t>Governance &amp; Compliance</a:t>
            </a:r>
            <a:endParaRPr kumimoji="0" lang="en-US" sz="2400" b="1" i="0" u="none" strike="noStrike" kern="1200" cap="none" spc="0" normalizeH="0" baseline="0" noProof="0">
              <a:ln>
                <a:noFill/>
              </a:ln>
              <a:solidFill>
                <a:schemeClr val="accent5"/>
              </a:solidFill>
              <a:effectLst/>
              <a:uLnTx/>
              <a:uFillTx/>
              <a:latin typeface="Segoe Sans Display Semibold" pitchFamily="2" charset="0"/>
              <a:ea typeface="+mn-ea"/>
              <a:cs typeface="Segoe Sans Display Semibold" pitchFamily="2" charset="0"/>
            </a:endParaRPr>
          </a:p>
        </p:txBody>
      </p:sp>
      <p:sp>
        <p:nvSpPr>
          <p:cNvPr id="46" name="TextBox 45">
            <a:extLst>
              <a:ext uri="{FF2B5EF4-FFF2-40B4-BE49-F238E27FC236}">
                <a16:creationId xmlns:a16="http://schemas.microsoft.com/office/drawing/2014/main" id="{5DDB2D5E-4ACF-7B29-387D-2E04B9477942}"/>
              </a:ext>
            </a:extLst>
          </p:cNvPr>
          <p:cNvSpPr txBox="1"/>
          <p:nvPr/>
        </p:nvSpPr>
        <p:spPr>
          <a:xfrm>
            <a:off x="6615955" y="2906459"/>
            <a:ext cx="4144468" cy="2468880"/>
          </a:xfrm>
          <a:prstGeom prst="rect">
            <a:avLst/>
          </a:prstGeom>
          <a:noFill/>
          <a:ln>
            <a:noFill/>
            <a:prstDash/>
          </a:ln>
          <a:effectLst/>
        </p:spPr>
        <p:txBody>
          <a:bodyPr wrap="square" lIns="0" tIns="0" rIns="0" bIns="0" anchor="t">
            <a:noAutofit/>
          </a:bodyPr>
          <a:lstStyle/>
          <a:p>
            <a:pPr algn="ctr">
              <a:spcBef>
                <a:spcPts val="600"/>
              </a:spcBef>
              <a:spcAft>
                <a:spcPts val="600"/>
              </a:spcAft>
            </a:pPr>
            <a:r>
              <a:rPr lang="en-US" sz="1600"/>
              <a:t>Site owner controls</a:t>
            </a:r>
          </a:p>
          <a:p>
            <a:pPr algn="ctr">
              <a:spcBef>
                <a:spcPts val="600"/>
              </a:spcBef>
              <a:spcAft>
                <a:spcPts val="600"/>
              </a:spcAft>
            </a:pPr>
            <a:r>
              <a:rPr lang="en-US" sz="1600"/>
              <a:t>Analytics for site members and tenant admins</a:t>
            </a:r>
          </a:p>
          <a:p>
            <a:pPr algn="ctr">
              <a:spcBef>
                <a:spcPts val="600"/>
              </a:spcBef>
              <a:spcAft>
                <a:spcPts val="600"/>
              </a:spcAft>
            </a:pPr>
            <a:r>
              <a:rPr lang="en-US" sz="1600"/>
              <a:t>Audit logs on Purview</a:t>
            </a:r>
          </a:p>
          <a:p>
            <a:pPr algn="ctr">
              <a:spcBef>
                <a:spcPts val="600"/>
              </a:spcBef>
              <a:spcAft>
                <a:spcPts val="600"/>
              </a:spcAft>
            </a:pPr>
            <a:r>
              <a:rPr lang="en-US" sz="1600">
                <a:cs typeface="Segoe Sans Display" pitchFamily="2" charset="0"/>
              </a:rPr>
              <a:t>Restricted Content Discovery</a:t>
            </a:r>
          </a:p>
          <a:p>
            <a:pPr algn="ctr">
              <a:spcBef>
                <a:spcPts val="600"/>
              </a:spcBef>
              <a:spcAft>
                <a:spcPts val="600"/>
              </a:spcAft>
            </a:pPr>
            <a:r>
              <a:rPr lang="en-US" sz="1600">
                <a:cs typeface="Segoe Sans Display" pitchFamily="2" charset="0"/>
              </a:rPr>
              <a:t>Restricted Access Control Policy</a:t>
            </a:r>
          </a:p>
          <a:p>
            <a:pPr algn="ctr">
              <a:spcBef>
                <a:spcPts val="600"/>
              </a:spcBef>
              <a:spcAft>
                <a:spcPts val="600"/>
              </a:spcAft>
            </a:pPr>
            <a:r>
              <a:rPr lang="en-US" sz="1600">
                <a:cs typeface="Segoe Sans Display" pitchFamily="2" charset="0"/>
              </a:rPr>
              <a:t>Sensitivity labels in response/attribution</a:t>
            </a:r>
          </a:p>
        </p:txBody>
      </p:sp>
      <p:sp>
        <p:nvSpPr>
          <p:cNvPr id="41" name="Rectangle 40">
            <a:extLst>
              <a:ext uri="{FF2B5EF4-FFF2-40B4-BE49-F238E27FC236}">
                <a16:creationId xmlns:a16="http://schemas.microsoft.com/office/drawing/2014/main" id="{3117E9F5-6A25-6FBF-32FC-DA018F6B5EFD}"/>
              </a:ext>
              <a:ext uri="{C183D7F6-B498-43B3-948B-1728B52AA6E4}">
                <adec:decorative xmlns:adec="http://schemas.microsoft.com/office/drawing/2017/decorative" val="0"/>
              </a:ext>
            </a:extLst>
          </p:cNvPr>
          <p:cNvSpPr/>
          <p:nvPr/>
        </p:nvSpPr>
        <p:spPr bwMode="auto">
          <a:xfrm>
            <a:off x="1121917" y="5830462"/>
            <a:ext cx="10095995" cy="46742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102">
              <a:lnSpc>
                <a:spcPct val="90000"/>
              </a:lnSpc>
              <a:spcBef>
                <a:spcPct val="0"/>
              </a:spcBef>
              <a:spcAft>
                <a:spcPts val="600"/>
              </a:spcAft>
            </a:pPr>
            <a:r>
              <a:rPr lang="en-US" sz="2000" b="1">
                <a:ln w="3175">
                  <a:noFill/>
                </a:ln>
                <a:solidFill>
                  <a:schemeClr val="accent5"/>
                </a:solidFill>
                <a:latin typeface="Segoe UI Semibold" panose="020B0502040204020203" pitchFamily="34" charset="0"/>
                <a:cs typeface="Segoe UI Semibold" panose="020B0502040204020203" pitchFamily="34" charset="0"/>
              </a:rPr>
              <a:t>Aligns to your Microsoft 365 security, governance, compliance, and privacy policies</a:t>
            </a:r>
          </a:p>
        </p:txBody>
      </p:sp>
      <p:sp>
        <p:nvSpPr>
          <p:cNvPr id="31" name="Oval 1091_1">
            <a:extLst>
              <a:ext uri="{FF2B5EF4-FFF2-40B4-BE49-F238E27FC236}">
                <a16:creationId xmlns:a16="http://schemas.microsoft.com/office/drawing/2014/main" id="{EA8C229F-AD86-8946-40EF-7720DF39B9EB}"/>
              </a:ext>
              <a:ext uri="{C183D7F6-B498-43B3-948B-1728B52AA6E4}">
                <adec:decorative xmlns:adec="http://schemas.microsoft.com/office/drawing/2017/decorative" val="1"/>
              </a:ext>
            </a:extLst>
          </p:cNvPr>
          <p:cNvSpPr/>
          <p:nvPr/>
        </p:nvSpPr>
        <p:spPr bwMode="auto">
          <a:xfrm>
            <a:off x="3145521" y="1544297"/>
            <a:ext cx="716343" cy="716343"/>
          </a:xfrm>
          <a:prstGeom prst="ellipse">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j-lt"/>
            </a:endParaRPr>
          </a:p>
        </p:txBody>
      </p:sp>
      <p:pic>
        <p:nvPicPr>
          <p:cNvPr id="32" name="Graphic 31">
            <a:extLst>
              <a:ext uri="{FF2B5EF4-FFF2-40B4-BE49-F238E27FC236}">
                <a16:creationId xmlns:a16="http://schemas.microsoft.com/office/drawing/2014/main" id="{CE0BB6B7-7664-3F1B-E213-CCAD8430177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5021" y="1673798"/>
            <a:ext cx="457342" cy="457340"/>
          </a:xfrm>
          <a:prstGeom prst="rect">
            <a:avLst/>
          </a:prstGeom>
        </p:spPr>
      </p:pic>
      <p:sp>
        <p:nvSpPr>
          <p:cNvPr id="35" name="Oval 1091_1">
            <a:extLst>
              <a:ext uri="{FF2B5EF4-FFF2-40B4-BE49-F238E27FC236}">
                <a16:creationId xmlns:a16="http://schemas.microsoft.com/office/drawing/2014/main" id="{D6F54944-95CE-184D-814F-F27C915D5631}"/>
              </a:ext>
              <a:ext uri="{C183D7F6-B498-43B3-948B-1728B52AA6E4}">
                <adec:decorative xmlns:adec="http://schemas.microsoft.com/office/drawing/2017/decorative" val="1"/>
              </a:ext>
            </a:extLst>
          </p:cNvPr>
          <p:cNvSpPr/>
          <p:nvPr/>
        </p:nvSpPr>
        <p:spPr bwMode="auto">
          <a:xfrm>
            <a:off x="8330018" y="1544297"/>
            <a:ext cx="716343" cy="716343"/>
          </a:xfrm>
          <a:prstGeom prst="ellipse">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j-lt"/>
            </a:endParaRPr>
          </a:p>
        </p:txBody>
      </p:sp>
      <p:pic>
        <p:nvPicPr>
          <p:cNvPr id="36" name="Graphic 35">
            <a:extLst>
              <a:ext uri="{FF2B5EF4-FFF2-40B4-BE49-F238E27FC236}">
                <a16:creationId xmlns:a16="http://schemas.microsoft.com/office/drawing/2014/main" id="{21180A6C-F971-BFFD-F121-F176745E6BD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4829" y="1689108"/>
            <a:ext cx="426720" cy="426720"/>
          </a:xfrm>
          <a:prstGeom prst="rect">
            <a:avLst/>
          </a:prstGeom>
        </p:spPr>
      </p:pic>
    </p:spTree>
    <p:extLst>
      <p:ext uri="{BB962C8B-B14F-4D97-AF65-F5344CB8AC3E}">
        <p14:creationId xmlns:p14="http://schemas.microsoft.com/office/powerpoint/2010/main" val="403258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5DCC6-35B5-6EC8-BDA5-87E3B2716C9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C227A02-CE83-E753-A3DA-97D7228007BC}"/>
              </a:ext>
            </a:extLst>
          </p:cNvPr>
          <p:cNvSpPr txBox="1">
            <a:spLocks/>
          </p:cNvSpPr>
          <p:nvPr/>
        </p:nvSpPr>
        <p:spPr>
          <a:xfrm>
            <a:off x="620578" y="2529057"/>
            <a:ext cx="8193024" cy="7478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Segoe UI"/>
                <a:cs typeface="Segoe UI"/>
              </a:rPr>
              <a:t>What does it cost?</a:t>
            </a:r>
            <a:endParaRPr kumimoji="0" lang="en-US" sz="5400" b="1" i="0" u="none" strike="noStrike" kern="1200" cap="none" spc="-50" normalizeH="0" baseline="0" noProof="0" dirty="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373931560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3587-0A30-0650-EDFD-A026354B89BA}"/>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E2073D78-3F12-858A-66A4-EBC8077D9521}"/>
              </a:ext>
            </a:extLst>
          </p:cNvPr>
          <p:cNvSpPr txBox="1">
            <a:spLocks/>
          </p:cNvSpPr>
          <p:nvPr/>
        </p:nvSpPr>
        <p:spPr>
          <a:xfrm>
            <a:off x="426569" y="492571"/>
            <a:ext cx="6981920" cy="917574"/>
          </a:xfrm>
          <a:prstGeom prst="rect">
            <a:avLst/>
          </a:prstGeom>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r>
              <a:rPr lang="en-US" sz="4200"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ea typeface="+mn-ea"/>
                <a:cs typeface="Segoe UI"/>
              </a:rPr>
              <a:t>What does it cost?</a:t>
            </a:r>
          </a:p>
        </p:txBody>
      </p:sp>
      <p:sp>
        <p:nvSpPr>
          <p:cNvPr id="4" name="Rectangle 3">
            <a:extLst>
              <a:ext uri="{FF2B5EF4-FFF2-40B4-BE49-F238E27FC236}">
                <a16:creationId xmlns:a16="http://schemas.microsoft.com/office/drawing/2014/main" id="{446374B3-D771-ADDB-5C3E-4F64EDD93B88}"/>
              </a:ext>
            </a:extLst>
          </p:cNvPr>
          <p:cNvSpPr/>
          <p:nvPr/>
        </p:nvSpPr>
        <p:spPr>
          <a:xfrm>
            <a:off x="623734" y="1250950"/>
            <a:ext cx="4372610" cy="4818963"/>
          </a:xfrm>
          <a:prstGeom prst="rect">
            <a:avLst/>
          </a:prstGeom>
          <a:solidFill>
            <a:srgbClr val="F0F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000" b="1"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Two options</a:t>
            </a:r>
          </a:p>
          <a:p>
            <a:pPr marL="0" indent="0">
              <a:buNone/>
            </a:pPr>
            <a:endParaRPr lang="en-US" sz="2000" b="1" dirty="0">
              <a:solidFill>
                <a:schemeClr val="tx1">
                  <a:lumMod val="75000"/>
                  <a:lumOff val="25000"/>
                </a:schemeClr>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cs typeface="Segoe UI" panose="020B0502040204020203" pitchFamily="34" charset="0"/>
              </a:rPr>
              <a:t>Microsoft 365 Copilot license</a:t>
            </a:r>
          </a:p>
          <a:p>
            <a:pPr marL="285750" indent="-285750">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cs typeface="Segoe UI" panose="020B0502040204020203" pitchFamily="34" charset="0"/>
              </a:rPr>
              <a:t>Consumption Meter</a:t>
            </a:r>
          </a:p>
          <a:p>
            <a:pPr marL="457200" lvl="1" indent="0">
              <a:buNone/>
            </a:pPr>
            <a:endParaRPr lang="en-US" sz="2000" dirty="0">
              <a:solidFill>
                <a:schemeClr val="tx1">
                  <a:lumMod val="75000"/>
                  <a:lumOff val="25000"/>
                </a:schemeClr>
              </a:solidFill>
              <a:latin typeface="Segoe UI" panose="020B0502040204020203" pitchFamily="34" charset="0"/>
              <a:cs typeface="Segoe UI" panose="020B0502040204020203" pitchFamily="34" charset="0"/>
            </a:endParaRPr>
          </a:p>
          <a:p>
            <a:pPr marL="0" indent="0">
              <a:buNone/>
            </a:pPr>
            <a:r>
              <a:rPr lang="en-US" sz="2000" b="1"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M365 Copilot License</a:t>
            </a:r>
          </a:p>
          <a:p>
            <a:pPr marL="0" indent="0">
              <a:buNone/>
            </a:pPr>
            <a:endParaRPr lang="en-US" sz="2000" b="1" dirty="0">
              <a:solidFill>
                <a:schemeClr val="tx1">
                  <a:lumMod val="75000"/>
                  <a:lumOff val="25000"/>
                </a:schemeClr>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cs typeface="Segoe UI" panose="020B0502040204020203" pitchFamily="34" charset="0"/>
              </a:rPr>
              <a:t>Included</a:t>
            </a:r>
          </a:p>
          <a:p>
            <a:pPr marL="285750" indent="-285750">
              <a:buFont typeface="Arial" panose="020B0604020202020204" pitchFamily="34" charset="0"/>
              <a:buChar char="•"/>
            </a:pPr>
            <a:endParaRPr lang="en-US" sz="2000" dirty="0">
              <a:solidFill>
                <a:schemeClr val="tx1">
                  <a:lumMod val="75000"/>
                  <a:lumOff val="25000"/>
                </a:schemeClr>
              </a:solidFill>
              <a:latin typeface="Segoe UI" panose="020B0502040204020203" pitchFamily="34" charset="0"/>
              <a:cs typeface="Segoe UI" panose="020B0502040204020203" pitchFamily="34" charset="0"/>
            </a:endParaRPr>
          </a:p>
          <a:p>
            <a:r>
              <a:rPr lang="en-US" sz="2000" b="1"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Consumption Meter</a:t>
            </a:r>
          </a:p>
          <a:p>
            <a:pPr marL="0" indent="0">
              <a:buNone/>
            </a:pPr>
            <a:endParaRPr lang="en-US" sz="2000" b="1" dirty="0">
              <a:solidFill>
                <a:schemeClr val="tx1">
                  <a:lumMod val="75000"/>
                  <a:lumOff val="25000"/>
                </a:schemeClr>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cs typeface="Segoe UI" panose="020B0502040204020203" pitchFamily="34" charset="0"/>
              </a:rPr>
              <a:t>Non-Microsoft 365 Copilot users</a:t>
            </a:r>
          </a:p>
          <a:p>
            <a:pPr marL="285750" indent="-285750">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cs typeface="Segoe UI" panose="020B0502040204020203" pitchFamily="34" charset="0"/>
              </a:rPr>
              <a:t>Microsoft 365 Pay-as-you-go “Agents in SharePoint” feature</a:t>
            </a:r>
          </a:p>
        </p:txBody>
      </p:sp>
      <p:sp>
        <p:nvSpPr>
          <p:cNvPr id="33" name="Rectangle: Rounded Corners 32">
            <a:extLst>
              <a:ext uri="{FF2B5EF4-FFF2-40B4-BE49-F238E27FC236}">
                <a16:creationId xmlns:a16="http://schemas.microsoft.com/office/drawing/2014/main" id="{2E228538-D3A5-1D8C-9E4F-EBF31F2C3247}"/>
              </a:ext>
            </a:extLst>
          </p:cNvPr>
          <p:cNvSpPr/>
          <p:nvPr/>
        </p:nvSpPr>
        <p:spPr>
          <a:xfrm>
            <a:off x="5374858" y="5070266"/>
            <a:ext cx="1514023" cy="448478"/>
          </a:xfrm>
          <a:prstGeom prst="round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Included</a:t>
            </a:r>
          </a:p>
        </p:txBody>
      </p:sp>
      <p:sp>
        <p:nvSpPr>
          <p:cNvPr id="15" name="Title 1">
            <a:extLst>
              <a:ext uri="{FF2B5EF4-FFF2-40B4-BE49-F238E27FC236}">
                <a16:creationId xmlns:a16="http://schemas.microsoft.com/office/drawing/2014/main" id="{C9EEEE46-2899-6AA9-F260-B6B439EC820E}"/>
              </a:ext>
            </a:extLst>
          </p:cNvPr>
          <p:cNvSpPr txBox="1">
            <a:spLocks/>
          </p:cNvSpPr>
          <p:nvPr/>
        </p:nvSpPr>
        <p:spPr>
          <a:xfrm>
            <a:off x="6831185" y="1122973"/>
            <a:ext cx="2677084" cy="416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pPr algn="ctr"/>
            <a:r>
              <a:rPr lang="en-US" sz="1300"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ea typeface="+mn-ea"/>
                <a:cs typeface="Segoe UI"/>
              </a:rPr>
              <a:t>SharePoint Agents</a:t>
            </a:r>
          </a:p>
        </p:txBody>
      </p:sp>
      <p:sp>
        <p:nvSpPr>
          <p:cNvPr id="38" name="Rectangle: Rounded Corners 37">
            <a:extLst>
              <a:ext uri="{FF2B5EF4-FFF2-40B4-BE49-F238E27FC236}">
                <a16:creationId xmlns:a16="http://schemas.microsoft.com/office/drawing/2014/main" id="{C24839B2-399D-FAC4-6E70-6D3D45E28877}"/>
              </a:ext>
            </a:extLst>
          </p:cNvPr>
          <p:cNvSpPr/>
          <p:nvPr/>
        </p:nvSpPr>
        <p:spPr>
          <a:xfrm>
            <a:off x="8605936" y="2467527"/>
            <a:ext cx="2274306" cy="426188"/>
          </a:xfrm>
          <a:prstGeom prst="round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ysClr val="windowText" lastClr="000000"/>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Consumption</a:t>
            </a:r>
            <a:r>
              <a:rPr lang="en-US" sz="1400" dirty="0">
                <a:ln w="0"/>
                <a:solidFill>
                  <a:sysClr val="windowText" lastClr="000000"/>
                </a:solidFill>
                <a:effectLst>
                  <a:outerShdw blurRad="38100" dist="19050" dir="2700000" algn="tl" rotWithShape="0">
                    <a:schemeClr val="dk1">
                      <a:alpha val="40000"/>
                    </a:schemeClr>
                  </a:outerShdw>
                </a:effectLst>
              </a:rPr>
              <a:t> Model</a:t>
            </a:r>
          </a:p>
        </p:txBody>
      </p:sp>
      <p:pic>
        <p:nvPicPr>
          <p:cNvPr id="42" name="Picture 41">
            <a:extLst>
              <a:ext uri="{FF2B5EF4-FFF2-40B4-BE49-F238E27FC236}">
                <a16:creationId xmlns:a16="http://schemas.microsoft.com/office/drawing/2014/main" id="{98402FAF-0C3F-EA44-BC8B-F929E5478654}"/>
              </a:ext>
            </a:extLst>
          </p:cNvPr>
          <p:cNvPicPr>
            <a:picLocks noChangeAspect="1"/>
          </p:cNvPicPr>
          <p:nvPr/>
        </p:nvPicPr>
        <p:blipFill>
          <a:blip r:embed="rId2"/>
          <a:stretch>
            <a:fillRect/>
          </a:stretch>
        </p:blipFill>
        <p:spPr>
          <a:xfrm>
            <a:off x="5432555" y="2834499"/>
            <a:ext cx="1398630" cy="1825521"/>
          </a:xfrm>
          <a:prstGeom prst="rect">
            <a:avLst/>
          </a:prstGeom>
          <a:ln>
            <a:noFill/>
          </a:ln>
          <a:effectLst>
            <a:outerShdw blurRad="292100" dist="139700" dir="2700000" algn="tl" rotWithShape="0">
              <a:srgbClr val="333333">
                <a:alpha val="65000"/>
              </a:srgbClr>
            </a:outerShdw>
          </a:effectLst>
        </p:spPr>
      </p:pic>
      <p:sp>
        <p:nvSpPr>
          <p:cNvPr id="40" name="Content Placeholder 2">
            <a:extLst>
              <a:ext uri="{FF2B5EF4-FFF2-40B4-BE49-F238E27FC236}">
                <a16:creationId xmlns:a16="http://schemas.microsoft.com/office/drawing/2014/main" id="{4F7ED28C-705B-ADA4-A812-EB4583BE9925}"/>
              </a:ext>
            </a:extLst>
          </p:cNvPr>
          <p:cNvSpPr txBox="1">
            <a:spLocks/>
          </p:cNvSpPr>
          <p:nvPr/>
        </p:nvSpPr>
        <p:spPr>
          <a:xfrm>
            <a:off x="6935896" y="1117068"/>
            <a:ext cx="4041026" cy="4818963"/>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pc="0" baseline="0" dirty="0" smtClean="0">
                <a:solidFill>
                  <a:schemeClr val="tx1">
                    <a:lumMod val="50000"/>
                    <a:lumOff val="5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pc="0" baseline="0" dirty="0" smtClean="0">
                <a:solidFill>
                  <a:schemeClr val="tx1">
                    <a:lumMod val="50000"/>
                    <a:lumOff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spc="0" baseline="0" dirty="0">
                <a:solidFill>
                  <a:schemeClr val="tx1">
                    <a:lumMod val="50000"/>
                    <a:lumOff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a:p>
          <a:p>
            <a:pPr marL="457200" lvl="1" indent="0">
              <a:buFont typeface="Arial" panose="020B0604020202020204" pitchFamily="34" charset="0"/>
              <a:buNone/>
            </a:pPr>
            <a:endParaRPr lang="en-US" sz="1400" b="1" kern="0" spc="-37">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endParaRPr>
          </a:p>
          <a:p>
            <a:pPr marL="0" indent="0">
              <a:buFont typeface="Arial" panose="020B0604020202020204" pitchFamily="34" charset="0"/>
              <a:buNone/>
            </a:pPr>
            <a:endParaRPr lang="en-US" sz="1400" b="1" kern="0" spc="-37">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endParaRPr>
          </a:p>
          <a:p>
            <a:pPr marL="0" indent="0">
              <a:buFont typeface="Arial" panose="020B0604020202020204" pitchFamily="34" charset="0"/>
              <a:buNone/>
            </a:pPr>
            <a:endParaRPr lang="en-US" sz="1400" b="1" kern="0" spc="-37">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endParaRPr>
          </a:p>
        </p:txBody>
      </p:sp>
      <p:cxnSp>
        <p:nvCxnSpPr>
          <p:cNvPr id="3" name="Connector: Elbow 2">
            <a:extLst>
              <a:ext uri="{FF2B5EF4-FFF2-40B4-BE49-F238E27FC236}">
                <a16:creationId xmlns:a16="http://schemas.microsoft.com/office/drawing/2014/main" id="{D36CB62D-6BC6-7ED6-E32E-19CF8FC4AC08}"/>
              </a:ext>
            </a:extLst>
          </p:cNvPr>
          <p:cNvCxnSpPr>
            <a:stCxn id="15" idx="2"/>
            <a:endCxn id="42" idx="0"/>
          </p:cNvCxnSpPr>
          <p:nvPr/>
        </p:nvCxnSpPr>
        <p:spPr>
          <a:xfrm rot="5400000">
            <a:off x="6503190" y="1167961"/>
            <a:ext cx="1295219" cy="2037857"/>
          </a:xfrm>
          <a:prstGeom prst="bentConnector3">
            <a:avLst>
              <a:gd name="adj1" fmla="val 36763"/>
            </a:avLst>
          </a:prstGeom>
          <a:ln>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 name="Connector: Elbow 4">
            <a:extLst>
              <a:ext uri="{FF2B5EF4-FFF2-40B4-BE49-F238E27FC236}">
                <a16:creationId xmlns:a16="http://schemas.microsoft.com/office/drawing/2014/main" id="{9EE48AC0-468F-2CE5-EDAD-3CB9F5544280}"/>
              </a:ext>
            </a:extLst>
          </p:cNvPr>
          <p:cNvCxnSpPr>
            <a:stCxn id="15" idx="2"/>
            <a:endCxn id="38" idx="0"/>
          </p:cNvCxnSpPr>
          <p:nvPr/>
        </p:nvCxnSpPr>
        <p:spPr>
          <a:xfrm rot="16200000" flipH="1">
            <a:off x="8492285" y="1216722"/>
            <a:ext cx="928247" cy="1573362"/>
          </a:xfrm>
          <a:prstGeom prst="bentConnector3">
            <a:avLst>
              <a:gd name="adj1" fmla="val 50675"/>
            </a:avLst>
          </a:prstGeom>
          <a:ln>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FFA384C-E9FA-4C51-4BA4-8FCBC8ED6ECE}"/>
              </a:ext>
            </a:extLst>
          </p:cNvPr>
          <p:cNvCxnSpPr>
            <a:stCxn id="42" idx="2"/>
            <a:endCxn id="33" idx="0"/>
          </p:cNvCxnSpPr>
          <p:nvPr/>
        </p:nvCxnSpPr>
        <p:spPr>
          <a:xfrm>
            <a:off x="6131870" y="4660020"/>
            <a:ext cx="0" cy="410246"/>
          </a:xfrm>
          <a:prstGeom prst="straightConnector1">
            <a:avLst/>
          </a:prstGeom>
          <a:ln>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CEEB8468-C3A8-9BCD-2F54-058D7E758E57}"/>
              </a:ext>
            </a:extLst>
          </p:cNvPr>
          <p:cNvPicPr>
            <a:picLocks noChangeAspect="1"/>
          </p:cNvPicPr>
          <p:nvPr/>
        </p:nvPicPr>
        <p:blipFill>
          <a:blip r:embed="rId3"/>
          <a:stretch>
            <a:fillRect/>
          </a:stretch>
        </p:blipFill>
        <p:spPr>
          <a:xfrm>
            <a:off x="9062516" y="3034523"/>
            <a:ext cx="1529149" cy="2121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6615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F09E06-8861-C662-289E-8CEEF627E60D}"/>
              </a:ext>
            </a:extLst>
          </p:cNvPr>
          <p:cNvSpPr txBox="1">
            <a:spLocks/>
          </p:cNvSpPr>
          <p:nvPr/>
        </p:nvSpPr>
        <p:spPr>
          <a:xfrm>
            <a:off x="426569" y="492571"/>
            <a:ext cx="10442714" cy="917574"/>
          </a:xfrm>
          <a:prstGeom prst="rect">
            <a:avLst/>
          </a:prstGeom>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r>
              <a:rPr lang="en-US" sz="4200"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ea typeface="+mn-ea"/>
                <a:cs typeface="Segoe UI"/>
              </a:rPr>
              <a:t>No really, what does it cost?</a:t>
            </a:r>
          </a:p>
        </p:txBody>
      </p:sp>
      <p:graphicFrame>
        <p:nvGraphicFramePr>
          <p:cNvPr id="5" name="Content Placeholder 4">
            <a:extLst>
              <a:ext uri="{FF2B5EF4-FFF2-40B4-BE49-F238E27FC236}">
                <a16:creationId xmlns:a16="http://schemas.microsoft.com/office/drawing/2014/main" id="{6E2997B7-E3CF-F372-7DB9-1017D3DCB2FA}"/>
              </a:ext>
            </a:extLst>
          </p:cNvPr>
          <p:cNvGraphicFramePr>
            <a:graphicFrameLocks noGrp="1"/>
          </p:cNvGraphicFramePr>
          <p:nvPr>
            <p:ph idx="1"/>
            <p:extLst>
              <p:ext uri="{D42A27DB-BD31-4B8C-83A1-F6EECF244321}">
                <p14:modId xmlns:p14="http://schemas.microsoft.com/office/powerpoint/2010/main" val="1553832059"/>
              </p:ext>
            </p:extLst>
          </p:nvPr>
        </p:nvGraphicFramePr>
        <p:xfrm>
          <a:off x="684694" y="1985064"/>
          <a:ext cx="10615910" cy="2103120"/>
        </p:xfrm>
        <a:graphic>
          <a:graphicData uri="http://schemas.openxmlformats.org/drawingml/2006/table">
            <a:tbl>
              <a:tblPr firstRow="1" bandRow="1">
                <a:tableStyleId>{5C22544A-7EE6-4342-B048-85BDC9FD1C3A}</a:tableStyleId>
              </a:tblPr>
              <a:tblGrid>
                <a:gridCol w="4623736">
                  <a:extLst>
                    <a:ext uri="{9D8B030D-6E8A-4147-A177-3AD203B41FA5}">
                      <a16:colId xmlns:a16="http://schemas.microsoft.com/office/drawing/2014/main" val="3949825970"/>
                    </a:ext>
                  </a:extLst>
                </a:gridCol>
                <a:gridCol w="3037536">
                  <a:extLst>
                    <a:ext uri="{9D8B030D-6E8A-4147-A177-3AD203B41FA5}">
                      <a16:colId xmlns:a16="http://schemas.microsoft.com/office/drawing/2014/main" val="2034303497"/>
                    </a:ext>
                  </a:extLst>
                </a:gridCol>
                <a:gridCol w="2954638">
                  <a:extLst>
                    <a:ext uri="{9D8B030D-6E8A-4147-A177-3AD203B41FA5}">
                      <a16:colId xmlns:a16="http://schemas.microsoft.com/office/drawing/2014/main" val="454819676"/>
                    </a:ext>
                  </a:extLst>
                </a:gridCol>
              </a:tblGrid>
              <a:tr h="370840">
                <a:tc>
                  <a:txBody>
                    <a:bodyPr/>
                    <a:lstStyle/>
                    <a:p>
                      <a:r>
                        <a:rPr lang="en-US" sz="2400" dirty="0">
                          <a:latin typeface="Segoe UI" panose="020B0502040204020203" pitchFamily="34" charset="0"/>
                          <a:cs typeface="Segoe UI" panose="020B0502040204020203" pitchFamily="34" charset="0"/>
                        </a:rPr>
                        <a:t>SharePoint agent feature</a:t>
                      </a:r>
                    </a:p>
                  </a:txBody>
                  <a:tcPr/>
                </a:tc>
                <a:tc>
                  <a:txBody>
                    <a:bodyPr/>
                    <a:lstStyle/>
                    <a:p>
                      <a:r>
                        <a:rPr lang="en-US" sz="2400" dirty="0">
                          <a:latin typeface="Segoe UI" panose="020B0502040204020203" pitchFamily="34" charset="0"/>
                          <a:cs typeface="Segoe UI" panose="020B0502040204020203" pitchFamily="34" charset="0"/>
                        </a:rPr>
                        <a:t>Consumption billing rate</a:t>
                      </a:r>
                    </a:p>
                  </a:txBody>
                  <a:tcPr/>
                </a:tc>
                <a:tc>
                  <a:txBody>
                    <a:bodyPr/>
                    <a:lstStyle/>
                    <a:p>
                      <a:r>
                        <a:rPr lang="en-US" sz="2400" dirty="0">
                          <a:latin typeface="Segoe UI" panose="020B0502040204020203" pitchFamily="34" charset="0"/>
                          <a:cs typeface="Segoe UI" panose="020B0502040204020203" pitchFamily="34" charset="0"/>
                        </a:rPr>
                        <a:t>M365 Copilot license</a:t>
                      </a:r>
                    </a:p>
                  </a:txBody>
                  <a:tcPr/>
                </a:tc>
                <a:extLst>
                  <a:ext uri="{0D108BD9-81ED-4DB2-BD59-A6C34878D82A}">
                    <a16:rowId xmlns:a16="http://schemas.microsoft.com/office/drawing/2014/main" val="1770908590"/>
                  </a:ext>
                </a:extLst>
              </a:tr>
              <a:tr h="370840">
                <a:tc>
                  <a:txBody>
                    <a:bodyPr/>
                    <a:lstStyle/>
                    <a:p>
                      <a:r>
                        <a:rPr lang="en-US" sz="2400" dirty="0">
                          <a:latin typeface="Segoe UI" panose="020B0502040204020203" pitchFamily="34" charset="0"/>
                          <a:cs typeface="Segoe UI" panose="020B0502040204020203" pitchFamily="34" charset="0"/>
                        </a:rPr>
                        <a:t>Generative answer</a:t>
                      </a:r>
                    </a:p>
                  </a:txBody>
                  <a:tcPr/>
                </a:tc>
                <a:tc>
                  <a:txBody>
                    <a:bodyPr/>
                    <a:lstStyle/>
                    <a:p>
                      <a:r>
                        <a:rPr lang="en-US" sz="2400" dirty="0">
                          <a:latin typeface="Segoe UI" panose="020B0502040204020203" pitchFamily="34" charset="0"/>
                          <a:cs typeface="Segoe UI" panose="020B0502040204020203" pitchFamily="34" charset="0"/>
                        </a:rPr>
                        <a:t>2 messages</a:t>
                      </a:r>
                    </a:p>
                  </a:txBody>
                  <a:tcPr/>
                </a:tc>
                <a:tc>
                  <a:txBody>
                    <a:bodyPr/>
                    <a:lstStyle/>
                    <a:p>
                      <a:r>
                        <a:rPr lang="en-US" sz="2400" dirty="0">
                          <a:latin typeface="Segoe UI" panose="020B0502040204020203" pitchFamily="34" charset="0"/>
                          <a:cs typeface="Segoe UI" panose="020B0502040204020203" pitchFamily="34" charset="0"/>
                        </a:rPr>
                        <a:t>Included</a:t>
                      </a:r>
                    </a:p>
                  </a:txBody>
                  <a:tcPr/>
                </a:tc>
                <a:extLst>
                  <a:ext uri="{0D108BD9-81ED-4DB2-BD59-A6C34878D82A}">
                    <a16:rowId xmlns:a16="http://schemas.microsoft.com/office/drawing/2014/main" val="1029198956"/>
                  </a:ext>
                </a:extLst>
              </a:tr>
              <a:tr h="370840">
                <a:tc>
                  <a:txBody>
                    <a:bodyPr/>
                    <a:lstStyle/>
                    <a:p>
                      <a:r>
                        <a:rPr lang="en-US" sz="2400" dirty="0">
                          <a:latin typeface="Segoe UI" panose="020B0502040204020203" pitchFamily="34" charset="0"/>
                          <a:cs typeface="Segoe UI" panose="020B0502040204020203" pitchFamily="34" charset="0"/>
                        </a:rPr>
                        <a:t>Tenant graph grounding for messages</a:t>
                      </a:r>
                    </a:p>
                  </a:txBody>
                  <a:tcPr/>
                </a:tc>
                <a:tc>
                  <a:txBody>
                    <a:bodyPr/>
                    <a:lstStyle/>
                    <a:p>
                      <a:r>
                        <a:rPr lang="en-US" sz="2400" dirty="0">
                          <a:latin typeface="Segoe UI" panose="020B0502040204020203" pitchFamily="34" charset="0"/>
                          <a:cs typeface="Segoe UI" panose="020B0502040204020203" pitchFamily="34" charset="0"/>
                        </a:rPr>
                        <a:t>10 messages</a:t>
                      </a:r>
                    </a:p>
                  </a:txBody>
                  <a:tcPr/>
                </a:tc>
                <a:tc>
                  <a:txBody>
                    <a:bodyPr/>
                    <a:lstStyle/>
                    <a:p>
                      <a:r>
                        <a:rPr lang="en-US" sz="2400" dirty="0">
                          <a:latin typeface="Segoe UI" panose="020B0502040204020203" pitchFamily="34" charset="0"/>
                          <a:cs typeface="Segoe UI" panose="020B0502040204020203" pitchFamily="34" charset="0"/>
                        </a:rPr>
                        <a:t>Included</a:t>
                      </a:r>
                    </a:p>
                  </a:txBody>
                  <a:tcPr/>
                </a:tc>
                <a:extLst>
                  <a:ext uri="{0D108BD9-81ED-4DB2-BD59-A6C34878D82A}">
                    <a16:rowId xmlns:a16="http://schemas.microsoft.com/office/drawing/2014/main" val="947872552"/>
                  </a:ext>
                </a:extLst>
              </a:tr>
            </a:tbl>
          </a:graphicData>
        </a:graphic>
      </p:graphicFrame>
      <p:sp>
        <p:nvSpPr>
          <p:cNvPr id="6" name="TextBox 5">
            <a:extLst>
              <a:ext uri="{FF2B5EF4-FFF2-40B4-BE49-F238E27FC236}">
                <a16:creationId xmlns:a16="http://schemas.microsoft.com/office/drawing/2014/main" id="{C615B9EC-B1F2-DDA8-7746-74D6A987BCCA}"/>
              </a:ext>
            </a:extLst>
          </p:cNvPr>
          <p:cNvSpPr txBox="1"/>
          <p:nvPr/>
        </p:nvSpPr>
        <p:spPr>
          <a:xfrm>
            <a:off x="1165419" y="4663103"/>
            <a:ext cx="9861161" cy="707886"/>
          </a:xfrm>
          <a:prstGeom prst="rect">
            <a:avLst/>
          </a:prstGeom>
          <a:noFill/>
        </p:spPr>
        <p:txBody>
          <a:bodyPr wrap="none" rtlCol="0">
            <a:spAutoFit/>
          </a:bodyPr>
          <a:lstStyle/>
          <a:p>
            <a:r>
              <a:rPr lang="en-US" sz="4000" dirty="0">
                <a:latin typeface="Segoe UI" panose="020B0502040204020203" pitchFamily="34" charset="0"/>
                <a:cs typeface="Segoe UI" panose="020B0502040204020203" pitchFamily="34" charset="0"/>
              </a:rPr>
              <a:t>$0.01 per message </a:t>
            </a:r>
            <a:r>
              <a:rPr lang="en-US" sz="4000" dirty="0">
                <a:latin typeface="Segoe UI" panose="020B0502040204020203" pitchFamily="34" charset="0"/>
                <a:cs typeface="Segoe UI" panose="020B0502040204020203" pitchFamily="34" charset="0"/>
                <a:sym typeface="Wingdings" panose="05000000000000000000" pitchFamily="2" charset="2"/>
              </a:rPr>
              <a:t> $0.12 per interaction</a:t>
            </a:r>
            <a:endParaRPr lang="en-US" sz="4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7791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40DB-E42D-5593-00F4-A30D9A2C50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8579D1-EB26-1E72-92AA-1838561C809B}"/>
              </a:ext>
            </a:extLst>
          </p:cNvPr>
          <p:cNvSpPr txBox="1"/>
          <p:nvPr/>
        </p:nvSpPr>
        <p:spPr>
          <a:xfrm>
            <a:off x="462659" y="2601036"/>
            <a:ext cx="1883726" cy="923330"/>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Pay-as-you-go services</a:t>
            </a:r>
            <a:r>
              <a:rPr lang="en-US" dirty="0">
                <a:latin typeface="Segoe UI" panose="020B0502040204020203" pitchFamily="34" charset="0"/>
                <a:cs typeface="Segoe UI" panose="020B0502040204020203" pitchFamily="34" charset="0"/>
              </a:rPr>
              <a:t> in Org Settings</a:t>
            </a:r>
          </a:p>
        </p:txBody>
      </p:sp>
      <p:pic>
        <p:nvPicPr>
          <p:cNvPr id="3" name="Content Placeholder 4" descr="A screenshot of a computer&#10;&#10;Description automatically generated">
            <a:extLst>
              <a:ext uri="{FF2B5EF4-FFF2-40B4-BE49-F238E27FC236}">
                <a16:creationId xmlns:a16="http://schemas.microsoft.com/office/drawing/2014/main" id="{93B30DE1-547E-9633-116B-D4FDBF0DF5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26" r="-1" b="-1"/>
          <a:stretch/>
        </p:blipFill>
        <p:spPr>
          <a:xfrm>
            <a:off x="2653047" y="1141880"/>
            <a:ext cx="9270921" cy="5213927"/>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75D9B29A-DF13-B557-5D9E-0E659773226C}"/>
              </a:ext>
            </a:extLst>
          </p:cNvPr>
          <p:cNvSpPr txBox="1">
            <a:spLocks/>
          </p:cNvSpPr>
          <p:nvPr/>
        </p:nvSpPr>
        <p:spPr>
          <a:xfrm>
            <a:off x="575062" y="383688"/>
            <a:ext cx="10967906" cy="917574"/>
          </a:xfrm>
          <a:prstGeom prst="rect">
            <a:avLst/>
          </a:prstGeom>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r>
              <a:rPr lang="en-US" sz="4200"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ea typeface="+mn-ea"/>
                <a:cs typeface="Segoe UI"/>
              </a:rPr>
              <a:t>Consumption Meter</a:t>
            </a:r>
          </a:p>
        </p:txBody>
      </p:sp>
    </p:spTree>
    <p:extLst>
      <p:ext uri="{BB962C8B-B14F-4D97-AF65-F5344CB8AC3E}">
        <p14:creationId xmlns:p14="http://schemas.microsoft.com/office/powerpoint/2010/main" val="234475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2E32762-0A48-B780-F58C-4007B77FABD0}"/>
              </a:ext>
            </a:extLst>
          </p:cNvPr>
          <p:cNvSpPr txBox="1"/>
          <p:nvPr/>
        </p:nvSpPr>
        <p:spPr>
          <a:xfrm>
            <a:off x="662106" y="4582607"/>
            <a:ext cx="1628775" cy="830997"/>
          </a:xfrm>
          <a:prstGeom prst="rect">
            <a:avLst/>
          </a:prstGeom>
          <a:noFill/>
        </p:spPr>
        <p:txBody>
          <a:bodyPr wrap="square" rtlCol="0">
            <a:spAutoFit/>
          </a:bodyPr>
          <a:lstStyle/>
          <a:p>
            <a:endParaRPr lang="en-US" sz="1600">
              <a:latin typeface="Segoe UI" panose="020B0502040204020203" pitchFamily="34" charset="0"/>
              <a:cs typeface="Segoe UI" panose="020B0502040204020203" pitchFamily="34" charset="0"/>
            </a:endParaRPr>
          </a:p>
          <a:p>
            <a:endParaRPr lang="en-US" sz="1600">
              <a:latin typeface="Segoe UI" panose="020B0502040204020203" pitchFamily="34" charset="0"/>
              <a:cs typeface="Segoe UI" panose="020B0502040204020203" pitchFamily="34" charset="0"/>
            </a:endParaRPr>
          </a:p>
          <a:p>
            <a:endParaRPr lang="en-US" sz="160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E5D0C10B-9547-B4FC-2E9B-E4FE27E794D5}"/>
              </a:ext>
            </a:extLst>
          </p:cNvPr>
          <p:cNvSpPr txBox="1"/>
          <p:nvPr/>
        </p:nvSpPr>
        <p:spPr>
          <a:xfrm>
            <a:off x="517377" y="2117957"/>
            <a:ext cx="1918232" cy="1200329"/>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Metered </a:t>
            </a:r>
            <a:r>
              <a:rPr lang="en-US" b="1" dirty="0">
                <a:latin typeface="Segoe UI" panose="020B0502040204020203" pitchFamily="34" charset="0"/>
                <a:cs typeface="Segoe UI" panose="020B0502040204020203" pitchFamily="34" charset="0"/>
              </a:rPr>
              <a:t>Agents in SharePoint</a:t>
            </a:r>
            <a:r>
              <a:rPr lang="en-US" dirty="0">
                <a:latin typeface="Segoe UI" panose="020B0502040204020203" pitchFamily="34" charset="0"/>
                <a:cs typeface="Segoe UI" panose="020B0502040204020203" pitchFamily="34" charset="0"/>
              </a:rPr>
              <a:t> is available for setup </a:t>
            </a:r>
          </a:p>
        </p:txBody>
      </p:sp>
      <p:pic>
        <p:nvPicPr>
          <p:cNvPr id="6" name="Picture 5">
            <a:extLst>
              <a:ext uri="{FF2B5EF4-FFF2-40B4-BE49-F238E27FC236}">
                <a16:creationId xmlns:a16="http://schemas.microsoft.com/office/drawing/2014/main" id="{504F7D06-836C-5778-FF2B-A176E08698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84037" y="1021117"/>
            <a:ext cx="9270922" cy="5177771"/>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B58160A8-2484-1E51-8DE7-9854A905EF36}"/>
              </a:ext>
            </a:extLst>
          </p:cNvPr>
          <p:cNvSpPr/>
          <p:nvPr/>
        </p:nvSpPr>
        <p:spPr>
          <a:xfrm>
            <a:off x="4108236" y="1906544"/>
            <a:ext cx="2108200" cy="315036"/>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EB2B044E-C7D5-EE5A-FEA6-739C60DE89FC}"/>
              </a:ext>
            </a:extLst>
          </p:cNvPr>
          <p:cNvSpPr/>
          <p:nvPr/>
        </p:nvSpPr>
        <p:spPr>
          <a:xfrm>
            <a:off x="4184386" y="3447384"/>
            <a:ext cx="1044161" cy="168966"/>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3" name="Rectangle 12">
            <a:extLst>
              <a:ext uri="{FF2B5EF4-FFF2-40B4-BE49-F238E27FC236}">
                <a16:creationId xmlns:a16="http://schemas.microsoft.com/office/drawing/2014/main" id="{A38DE274-9D14-D35E-5F89-60D67C122A2F}"/>
              </a:ext>
            </a:extLst>
          </p:cNvPr>
          <p:cNvSpPr/>
          <p:nvPr/>
        </p:nvSpPr>
        <p:spPr>
          <a:xfrm>
            <a:off x="5426777" y="3725626"/>
            <a:ext cx="4660900" cy="21590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83494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FBE4-C070-B459-84F7-EE23969124BD}"/>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5CDB25BB-68C4-678F-9D40-5CF4218E0736}"/>
              </a:ext>
            </a:extLst>
          </p:cNvPr>
          <p:cNvSpPr txBox="1"/>
          <p:nvPr/>
        </p:nvSpPr>
        <p:spPr>
          <a:xfrm>
            <a:off x="531670" y="2228671"/>
            <a:ext cx="1806088" cy="1200329"/>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Admins can setup billing for Agents in SharePoint</a:t>
            </a:r>
          </a:p>
        </p:txBody>
      </p:sp>
      <p:pic>
        <p:nvPicPr>
          <p:cNvPr id="12" name="Picture 11">
            <a:extLst>
              <a:ext uri="{FF2B5EF4-FFF2-40B4-BE49-F238E27FC236}">
                <a16:creationId xmlns:a16="http://schemas.microsoft.com/office/drawing/2014/main" id="{A8AB2E25-CA9B-397A-FEB1-6A38BBD829C0}"/>
              </a:ext>
            </a:extLst>
          </p:cNvPr>
          <p:cNvPicPr>
            <a:picLocks noChangeAspect="1"/>
          </p:cNvPicPr>
          <p:nvPr/>
        </p:nvPicPr>
        <p:blipFill>
          <a:blip r:embed="rId2"/>
          <a:stretch>
            <a:fillRect/>
          </a:stretch>
        </p:blipFill>
        <p:spPr>
          <a:xfrm>
            <a:off x="5525322" y="3785075"/>
            <a:ext cx="763670" cy="130383"/>
          </a:xfrm>
          <a:prstGeom prst="rect">
            <a:avLst/>
          </a:prstGeom>
        </p:spPr>
      </p:pic>
      <p:sp>
        <p:nvSpPr>
          <p:cNvPr id="6" name="Rectangle 5">
            <a:extLst>
              <a:ext uri="{FF2B5EF4-FFF2-40B4-BE49-F238E27FC236}">
                <a16:creationId xmlns:a16="http://schemas.microsoft.com/office/drawing/2014/main" id="{2DF45A83-340C-5ED9-5414-9BEE9BAC9A3A}"/>
              </a:ext>
            </a:extLst>
          </p:cNvPr>
          <p:cNvSpPr/>
          <p:nvPr/>
        </p:nvSpPr>
        <p:spPr>
          <a:xfrm>
            <a:off x="6291018" y="3825280"/>
            <a:ext cx="190500" cy="69850"/>
          </a:xfrm>
          <a:prstGeom prst="rect">
            <a:avLst/>
          </a:prstGeom>
          <a:solidFill>
            <a:srgbClr val="999999"/>
          </a:solidFill>
          <a:ln>
            <a:solidFill>
              <a:srgbClr val="99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163382E-6B68-479F-2B53-FBDCA95EB013}"/>
              </a:ext>
            </a:extLst>
          </p:cNvPr>
          <p:cNvPicPr>
            <a:picLocks noChangeAspect="1"/>
          </p:cNvPicPr>
          <p:nvPr/>
        </p:nvPicPr>
        <p:blipFill>
          <a:blip r:embed="rId3"/>
          <a:stretch>
            <a:fillRect/>
          </a:stretch>
        </p:blipFill>
        <p:spPr>
          <a:xfrm>
            <a:off x="2648636" y="1067017"/>
            <a:ext cx="9284398" cy="5222474"/>
          </a:xfrm>
          <a:prstGeom prst="rect">
            <a:avLst/>
          </a:prstGeom>
          <a:effectLst>
            <a:outerShdw blurRad="292100" dist="139700" dir="2700000" algn="tl" rotWithShape="0">
              <a:schemeClr val="tx1">
                <a:lumMod val="85000"/>
                <a:lumOff val="15000"/>
                <a:alpha val="65000"/>
              </a:schemeClr>
            </a:outerShdw>
          </a:effectLst>
        </p:spPr>
      </p:pic>
    </p:spTree>
    <p:extLst>
      <p:ext uri="{BB962C8B-B14F-4D97-AF65-F5344CB8AC3E}">
        <p14:creationId xmlns:p14="http://schemas.microsoft.com/office/powerpoint/2010/main" val="33218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FF8E6-D613-201A-B210-36805145F414}"/>
            </a:ext>
          </a:extLst>
        </p:cNvPr>
        <p:cNvGrpSpPr/>
        <p:nvPr/>
      </p:nvGrpSpPr>
      <p:grpSpPr>
        <a:xfrm>
          <a:off x="0" y="0"/>
          <a:ext cx="0" cy="0"/>
          <a:chOff x="0" y="0"/>
          <a:chExt cx="0" cy="0"/>
        </a:xfrm>
      </p:grpSpPr>
      <p:sp>
        <p:nvSpPr>
          <p:cNvPr id="43" name="Title 42">
            <a:extLst>
              <a:ext uri="{FF2B5EF4-FFF2-40B4-BE49-F238E27FC236}">
                <a16:creationId xmlns:a16="http://schemas.microsoft.com/office/drawing/2014/main" id="{373E4714-9A6F-25B6-946A-A5C50B740822}"/>
              </a:ext>
            </a:extLst>
          </p:cNvPr>
          <p:cNvSpPr txBox="1">
            <a:spLocks noGrp="1"/>
          </p:cNvSpPr>
          <p:nvPr>
            <p:ph type="title" idx="4294967295"/>
          </p:nvPr>
        </p:nvSpPr>
        <p:spPr>
          <a:xfrm>
            <a:off x="2177902" y="333796"/>
            <a:ext cx="7836195"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Segoe Sans Display Semibold" pitchFamily="2" charset="0"/>
                <a:ea typeface="+mn-ea"/>
                <a:cs typeface="Segoe Sans Display Semibold" pitchFamily="2" charset="0"/>
              </a:rPr>
              <a:t>A spectrum of agents</a:t>
            </a:r>
          </a:p>
        </p:txBody>
      </p:sp>
      <p:grpSp>
        <p:nvGrpSpPr>
          <p:cNvPr id="45" name="Group 44" descr="A spectrum bar">
            <a:extLst>
              <a:ext uri="{FF2B5EF4-FFF2-40B4-BE49-F238E27FC236}">
                <a16:creationId xmlns:a16="http://schemas.microsoft.com/office/drawing/2014/main" id="{A38C63A3-2335-0EB6-33E0-965ECB01FCF3}"/>
              </a:ext>
            </a:extLst>
          </p:cNvPr>
          <p:cNvGrpSpPr/>
          <p:nvPr/>
        </p:nvGrpSpPr>
        <p:grpSpPr>
          <a:xfrm>
            <a:off x="571300" y="2483663"/>
            <a:ext cx="11049399" cy="523220"/>
            <a:chOff x="575221" y="2565225"/>
            <a:chExt cx="11049399" cy="523220"/>
          </a:xfrm>
        </p:grpSpPr>
        <p:sp>
          <p:nvSpPr>
            <p:cNvPr id="9" name="Rectangle: Rounded Corners 8">
              <a:extLst>
                <a:ext uri="{FF2B5EF4-FFF2-40B4-BE49-F238E27FC236}">
                  <a16:creationId xmlns:a16="http://schemas.microsoft.com/office/drawing/2014/main" id="{39B04514-1B16-1F35-A246-1C1FE14DE1D1}"/>
                </a:ext>
              </a:extLst>
            </p:cNvPr>
            <p:cNvSpPr/>
            <p:nvPr/>
          </p:nvSpPr>
          <p:spPr bwMode="auto">
            <a:xfrm>
              <a:off x="575221" y="2565225"/>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2B746190-757E-239F-3D0B-DFBBD3F40E2D}"/>
                </a:ext>
              </a:extLst>
            </p:cNvPr>
            <p:cNvSpPr txBox="1"/>
            <p:nvPr/>
          </p:nvSpPr>
          <p:spPr>
            <a:xfrm>
              <a:off x="775463" y="2723212"/>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Simple</a:t>
              </a:r>
            </a:p>
          </p:txBody>
        </p:sp>
        <p:sp>
          <p:nvSpPr>
            <p:cNvPr id="14" name="TextBox 13">
              <a:extLst>
                <a:ext uri="{FF2B5EF4-FFF2-40B4-BE49-F238E27FC236}">
                  <a16:creationId xmlns:a16="http://schemas.microsoft.com/office/drawing/2014/main" id="{50F85EA3-70F2-A56F-344F-000BDDE13D79}"/>
                </a:ext>
              </a:extLst>
            </p:cNvPr>
            <p:cNvSpPr txBox="1"/>
            <p:nvPr/>
          </p:nvSpPr>
          <p:spPr>
            <a:xfrm>
              <a:off x="10183130" y="2723212"/>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Advanced</a:t>
              </a:r>
            </a:p>
          </p:txBody>
        </p:sp>
      </p:grpSp>
      <p:grpSp>
        <p:nvGrpSpPr>
          <p:cNvPr id="38" name="Group 37" descr="Retrieval">
            <a:extLst>
              <a:ext uri="{FF2B5EF4-FFF2-40B4-BE49-F238E27FC236}">
                <a16:creationId xmlns:a16="http://schemas.microsoft.com/office/drawing/2014/main" id="{1FFF1384-0104-68BA-17C4-9171903C9865}"/>
              </a:ext>
            </a:extLst>
          </p:cNvPr>
          <p:cNvGrpSpPr/>
          <p:nvPr/>
        </p:nvGrpSpPr>
        <p:grpSpPr>
          <a:xfrm>
            <a:off x="2108400" y="2111467"/>
            <a:ext cx="2308421" cy="2808668"/>
            <a:chOff x="2112321" y="2193029"/>
            <a:chExt cx="2308421" cy="2808668"/>
          </a:xfrm>
        </p:grpSpPr>
        <p:sp>
          <p:nvSpPr>
            <p:cNvPr id="6" name="Rectangle: Top Corners Rounded 5">
              <a:extLst>
                <a:ext uri="{FF2B5EF4-FFF2-40B4-BE49-F238E27FC236}">
                  <a16:creationId xmlns:a16="http://schemas.microsoft.com/office/drawing/2014/main" id="{C639D831-DD23-2862-96B9-AB84D42F0BB9}"/>
                </a:ext>
              </a:extLst>
            </p:cNvPr>
            <p:cNvSpPr/>
            <p:nvPr/>
          </p:nvSpPr>
          <p:spPr bwMode="auto">
            <a:xfrm flipV="1">
              <a:off x="2112321" y="3085460"/>
              <a:ext cx="2308421" cy="1916237"/>
            </a:xfrm>
            <a:prstGeom prst="round2SameRect">
              <a:avLst/>
            </a:prstGeom>
            <a:solidFill>
              <a:srgbClr val="F5D7E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D5423C49-0EEC-FB32-C358-132D10C33A43}"/>
                </a:ext>
              </a:extLst>
            </p:cNvPr>
            <p:cNvSpPr/>
            <p:nvPr/>
          </p:nvSpPr>
          <p:spPr bwMode="auto">
            <a:xfrm>
              <a:off x="2112321" y="2193029"/>
              <a:ext cx="2308421" cy="370543"/>
            </a:xfrm>
            <a:prstGeom prst="rect">
              <a:avLst/>
            </a:prstGeom>
            <a:solidFill>
              <a:srgbClr val="F2CAE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C7B08CBE-8DD7-ED5F-2652-63192D70F48D}"/>
                </a:ext>
              </a:extLst>
            </p:cNvPr>
            <p:cNvGrpSpPr/>
            <p:nvPr/>
          </p:nvGrpSpPr>
          <p:grpSpPr>
            <a:xfrm>
              <a:off x="2770859" y="2331164"/>
              <a:ext cx="991344" cy="991341"/>
              <a:chOff x="2926231" y="2534689"/>
              <a:chExt cx="991344" cy="991341"/>
            </a:xfrm>
          </p:grpSpPr>
          <p:grpSp>
            <p:nvGrpSpPr>
              <p:cNvPr id="24" name="Group 23">
                <a:extLst>
                  <a:ext uri="{FF2B5EF4-FFF2-40B4-BE49-F238E27FC236}">
                    <a16:creationId xmlns:a16="http://schemas.microsoft.com/office/drawing/2014/main" id="{C9334C14-5680-1E52-44F2-37F47DEFB903}"/>
                  </a:ext>
                </a:extLst>
              </p:cNvPr>
              <p:cNvGrpSpPr/>
              <p:nvPr/>
            </p:nvGrpSpPr>
            <p:grpSpPr>
              <a:xfrm>
                <a:off x="2926231" y="2534689"/>
                <a:ext cx="991344" cy="991341"/>
                <a:chOff x="3031090" y="2734209"/>
                <a:chExt cx="752625" cy="752623"/>
              </a:xfrm>
            </p:grpSpPr>
            <p:sp>
              <p:nvSpPr>
                <p:cNvPr id="26" name="Oval 25">
                  <a:extLst>
                    <a:ext uri="{FF2B5EF4-FFF2-40B4-BE49-F238E27FC236}">
                      <a16:creationId xmlns:a16="http://schemas.microsoft.com/office/drawing/2014/main" id="{20B0B239-1FA5-545B-7FAF-E5AC0CEF463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7" name="Oval 26">
                  <a:extLst>
                    <a:ext uri="{FF2B5EF4-FFF2-40B4-BE49-F238E27FC236}">
                      <a16:creationId xmlns:a16="http://schemas.microsoft.com/office/drawing/2014/main" id="{A89935E5-E23F-0293-C64F-E357C476903D}"/>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40" name="Graphic 24" descr="Chat outline">
                <a:extLst>
                  <a:ext uri="{FF2B5EF4-FFF2-40B4-BE49-F238E27FC236}">
                    <a16:creationId xmlns:a16="http://schemas.microsoft.com/office/drawing/2014/main" id="{3583D4F2-A62F-2661-FEC3-326D56A71892}"/>
                  </a:ext>
                </a:extLst>
              </p:cNvPr>
              <p:cNvSpPr/>
              <p:nvPr/>
            </p:nvSpPr>
            <p:spPr>
              <a:xfrm>
                <a:off x="3172911" y="2864428"/>
                <a:ext cx="493239" cy="345316"/>
              </a:xfrm>
              <a:custGeom>
                <a:avLst/>
                <a:gdLst>
                  <a:gd name="connsiteX0" fmla="*/ 468577 w 493239"/>
                  <a:gd name="connsiteY0" fmla="*/ 67820 h 345316"/>
                  <a:gd name="connsiteX1" fmla="*/ 308274 w 493239"/>
                  <a:gd name="connsiteY1" fmla="*/ 67820 h 345316"/>
                  <a:gd name="connsiteX2" fmla="*/ 308274 w 493239"/>
                  <a:gd name="connsiteY2" fmla="*/ 24662 h 345316"/>
                  <a:gd name="connsiteX3" fmla="*/ 283613 w 493239"/>
                  <a:gd name="connsiteY3" fmla="*/ 0 h 345316"/>
                  <a:gd name="connsiteX4" fmla="*/ 24662 w 493239"/>
                  <a:gd name="connsiteY4" fmla="*/ 0 h 345316"/>
                  <a:gd name="connsiteX5" fmla="*/ 0 w 493239"/>
                  <a:gd name="connsiteY5" fmla="*/ 24662 h 345316"/>
                  <a:gd name="connsiteX6" fmla="*/ 0 w 493239"/>
                  <a:gd name="connsiteY6" fmla="*/ 191179 h 345316"/>
                  <a:gd name="connsiteX7" fmla="*/ 24662 w 493239"/>
                  <a:gd name="connsiteY7" fmla="*/ 215841 h 345316"/>
                  <a:gd name="connsiteX8" fmla="*/ 61655 w 493239"/>
                  <a:gd name="connsiteY8" fmla="*/ 215841 h 345316"/>
                  <a:gd name="connsiteX9" fmla="*/ 61655 w 493239"/>
                  <a:gd name="connsiteY9" fmla="*/ 277496 h 345316"/>
                  <a:gd name="connsiteX10" fmla="*/ 123310 w 493239"/>
                  <a:gd name="connsiteY10" fmla="*/ 215841 h 345316"/>
                  <a:gd name="connsiteX11" fmla="*/ 184965 w 493239"/>
                  <a:gd name="connsiteY11" fmla="*/ 215841 h 345316"/>
                  <a:gd name="connsiteX12" fmla="*/ 184965 w 493239"/>
                  <a:gd name="connsiteY12" fmla="*/ 259000 h 345316"/>
                  <a:gd name="connsiteX13" fmla="*/ 209627 w 493239"/>
                  <a:gd name="connsiteY13" fmla="*/ 283662 h 345316"/>
                  <a:gd name="connsiteX14" fmla="*/ 369929 w 493239"/>
                  <a:gd name="connsiteY14" fmla="*/ 283662 h 345316"/>
                  <a:gd name="connsiteX15" fmla="*/ 431584 w 493239"/>
                  <a:gd name="connsiteY15" fmla="*/ 345317 h 345316"/>
                  <a:gd name="connsiteX16" fmla="*/ 431584 w 493239"/>
                  <a:gd name="connsiteY16" fmla="*/ 283662 h 345316"/>
                  <a:gd name="connsiteX17" fmla="*/ 468577 w 493239"/>
                  <a:gd name="connsiteY17" fmla="*/ 283662 h 345316"/>
                  <a:gd name="connsiteX18" fmla="*/ 493239 w 493239"/>
                  <a:gd name="connsiteY18" fmla="*/ 259000 h 345316"/>
                  <a:gd name="connsiteX19" fmla="*/ 493239 w 493239"/>
                  <a:gd name="connsiteY19" fmla="*/ 92488 h 345316"/>
                  <a:gd name="connsiteX20" fmla="*/ 468577 w 493239"/>
                  <a:gd name="connsiteY20" fmla="*/ 67820 h 345316"/>
                  <a:gd name="connsiteX21" fmla="*/ 184965 w 493239"/>
                  <a:gd name="connsiteY21" fmla="*/ 92482 h 345316"/>
                  <a:gd name="connsiteX22" fmla="*/ 184965 w 493239"/>
                  <a:gd name="connsiteY22" fmla="*/ 203517 h 345316"/>
                  <a:gd name="connsiteX23" fmla="*/ 118217 w 493239"/>
                  <a:gd name="connsiteY23" fmla="*/ 203517 h 345316"/>
                  <a:gd name="connsiteX24" fmla="*/ 114604 w 493239"/>
                  <a:gd name="connsiteY24" fmla="*/ 207130 h 345316"/>
                  <a:gd name="connsiteX25" fmla="*/ 73986 w 493239"/>
                  <a:gd name="connsiteY25" fmla="*/ 247748 h 345316"/>
                  <a:gd name="connsiteX26" fmla="*/ 73986 w 493239"/>
                  <a:gd name="connsiteY26" fmla="*/ 203517 h 345316"/>
                  <a:gd name="connsiteX27" fmla="*/ 24662 w 493239"/>
                  <a:gd name="connsiteY27" fmla="*/ 203517 h 345316"/>
                  <a:gd name="connsiteX28" fmla="*/ 12331 w 493239"/>
                  <a:gd name="connsiteY28" fmla="*/ 191186 h 345316"/>
                  <a:gd name="connsiteX29" fmla="*/ 12331 w 493239"/>
                  <a:gd name="connsiteY29" fmla="*/ 24668 h 345316"/>
                  <a:gd name="connsiteX30" fmla="*/ 24662 w 493239"/>
                  <a:gd name="connsiteY30" fmla="*/ 12337 h 345316"/>
                  <a:gd name="connsiteX31" fmla="*/ 283613 w 493239"/>
                  <a:gd name="connsiteY31" fmla="*/ 12337 h 345316"/>
                  <a:gd name="connsiteX32" fmla="*/ 295944 w 493239"/>
                  <a:gd name="connsiteY32" fmla="*/ 24668 h 345316"/>
                  <a:gd name="connsiteX33" fmla="*/ 295944 w 493239"/>
                  <a:gd name="connsiteY33" fmla="*/ 67827 h 345316"/>
                  <a:gd name="connsiteX34" fmla="*/ 209627 w 493239"/>
                  <a:gd name="connsiteY34" fmla="*/ 67827 h 345316"/>
                  <a:gd name="connsiteX35" fmla="*/ 184965 w 493239"/>
                  <a:gd name="connsiteY35" fmla="*/ 92488 h 345316"/>
                  <a:gd name="connsiteX36" fmla="*/ 480908 w 493239"/>
                  <a:gd name="connsiteY36" fmla="*/ 259000 h 345316"/>
                  <a:gd name="connsiteX37" fmla="*/ 468577 w 493239"/>
                  <a:gd name="connsiteY37" fmla="*/ 271331 h 345316"/>
                  <a:gd name="connsiteX38" fmla="*/ 419253 w 493239"/>
                  <a:gd name="connsiteY38" fmla="*/ 271331 h 345316"/>
                  <a:gd name="connsiteX39" fmla="*/ 419253 w 493239"/>
                  <a:gd name="connsiteY39" fmla="*/ 315562 h 345316"/>
                  <a:gd name="connsiteX40" fmla="*/ 378672 w 493239"/>
                  <a:gd name="connsiteY40" fmla="*/ 274925 h 345316"/>
                  <a:gd name="connsiteX41" fmla="*/ 375059 w 493239"/>
                  <a:gd name="connsiteY41" fmla="*/ 271312 h 345316"/>
                  <a:gd name="connsiteX42" fmla="*/ 209627 w 493239"/>
                  <a:gd name="connsiteY42" fmla="*/ 271312 h 345316"/>
                  <a:gd name="connsiteX43" fmla="*/ 197296 w 493239"/>
                  <a:gd name="connsiteY43" fmla="*/ 258981 h 345316"/>
                  <a:gd name="connsiteX44" fmla="*/ 197296 w 493239"/>
                  <a:gd name="connsiteY44" fmla="*/ 92488 h 345316"/>
                  <a:gd name="connsiteX45" fmla="*/ 209627 w 493239"/>
                  <a:gd name="connsiteY45" fmla="*/ 80158 h 345316"/>
                  <a:gd name="connsiteX46" fmla="*/ 468577 w 493239"/>
                  <a:gd name="connsiteY46" fmla="*/ 80158 h 345316"/>
                  <a:gd name="connsiteX47" fmla="*/ 480908 w 493239"/>
                  <a:gd name="connsiteY47" fmla="*/ 92488 h 3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93239" h="345316">
                    <a:moveTo>
                      <a:pt x="468577" y="67820"/>
                    </a:moveTo>
                    <a:lnTo>
                      <a:pt x="308274" y="67820"/>
                    </a:lnTo>
                    <a:lnTo>
                      <a:pt x="308274" y="24662"/>
                    </a:lnTo>
                    <a:cubicBezTo>
                      <a:pt x="308234" y="11058"/>
                      <a:pt x="297216" y="41"/>
                      <a:pt x="283613" y="0"/>
                    </a:cubicBezTo>
                    <a:lnTo>
                      <a:pt x="24662" y="0"/>
                    </a:lnTo>
                    <a:cubicBezTo>
                      <a:pt x="11058" y="41"/>
                      <a:pt x="41" y="11058"/>
                      <a:pt x="0" y="24662"/>
                    </a:cubicBezTo>
                    <a:lnTo>
                      <a:pt x="0" y="191179"/>
                    </a:lnTo>
                    <a:cubicBezTo>
                      <a:pt x="41" y="204783"/>
                      <a:pt x="11058" y="215801"/>
                      <a:pt x="24662" y="215841"/>
                    </a:cubicBezTo>
                    <a:lnTo>
                      <a:pt x="61655" y="215841"/>
                    </a:lnTo>
                    <a:lnTo>
                      <a:pt x="61655" y="277496"/>
                    </a:lnTo>
                    <a:lnTo>
                      <a:pt x="123310" y="215841"/>
                    </a:lnTo>
                    <a:lnTo>
                      <a:pt x="184965" y="215841"/>
                    </a:lnTo>
                    <a:lnTo>
                      <a:pt x="184965" y="259000"/>
                    </a:lnTo>
                    <a:cubicBezTo>
                      <a:pt x="185005" y="272603"/>
                      <a:pt x="196023" y="283621"/>
                      <a:pt x="209627" y="283662"/>
                    </a:cubicBezTo>
                    <a:lnTo>
                      <a:pt x="369929" y="283662"/>
                    </a:lnTo>
                    <a:lnTo>
                      <a:pt x="431584" y="345317"/>
                    </a:lnTo>
                    <a:lnTo>
                      <a:pt x="431584" y="283662"/>
                    </a:lnTo>
                    <a:lnTo>
                      <a:pt x="468577" y="283662"/>
                    </a:lnTo>
                    <a:cubicBezTo>
                      <a:pt x="482181" y="283621"/>
                      <a:pt x="493198" y="272603"/>
                      <a:pt x="493239" y="259000"/>
                    </a:cubicBezTo>
                    <a:lnTo>
                      <a:pt x="493239" y="92488"/>
                    </a:lnTo>
                    <a:cubicBezTo>
                      <a:pt x="493202" y="78883"/>
                      <a:pt x="482183" y="67861"/>
                      <a:pt x="468577" y="67820"/>
                    </a:cubicBezTo>
                    <a:close/>
                    <a:moveTo>
                      <a:pt x="184965" y="92482"/>
                    </a:moveTo>
                    <a:lnTo>
                      <a:pt x="184965" y="203517"/>
                    </a:lnTo>
                    <a:lnTo>
                      <a:pt x="118217" y="203517"/>
                    </a:lnTo>
                    <a:lnTo>
                      <a:pt x="114604" y="207130"/>
                    </a:lnTo>
                    <a:lnTo>
                      <a:pt x="73986" y="247748"/>
                    </a:lnTo>
                    <a:lnTo>
                      <a:pt x="73986" y="203517"/>
                    </a:lnTo>
                    <a:lnTo>
                      <a:pt x="24662" y="203517"/>
                    </a:lnTo>
                    <a:cubicBezTo>
                      <a:pt x="17852" y="203517"/>
                      <a:pt x="12331" y="197996"/>
                      <a:pt x="12331" y="191186"/>
                    </a:cubicBezTo>
                    <a:lnTo>
                      <a:pt x="12331" y="24668"/>
                    </a:lnTo>
                    <a:cubicBezTo>
                      <a:pt x="12331" y="17858"/>
                      <a:pt x="17852" y="12337"/>
                      <a:pt x="24662" y="12337"/>
                    </a:cubicBezTo>
                    <a:lnTo>
                      <a:pt x="283613" y="12337"/>
                    </a:lnTo>
                    <a:cubicBezTo>
                      <a:pt x="290423" y="12337"/>
                      <a:pt x="295944" y="17858"/>
                      <a:pt x="295944" y="24668"/>
                    </a:cubicBezTo>
                    <a:lnTo>
                      <a:pt x="295944" y="67827"/>
                    </a:lnTo>
                    <a:lnTo>
                      <a:pt x="209627" y="67827"/>
                    </a:lnTo>
                    <a:cubicBezTo>
                      <a:pt x="196023" y="67867"/>
                      <a:pt x="185005" y="78885"/>
                      <a:pt x="184965" y="92488"/>
                    </a:cubicBezTo>
                    <a:close/>
                    <a:moveTo>
                      <a:pt x="480908" y="259000"/>
                    </a:moveTo>
                    <a:cubicBezTo>
                      <a:pt x="480908" y="265810"/>
                      <a:pt x="475388" y="271331"/>
                      <a:pt x="468577" y="271331"/>
                    </a:cubicBezTo>
                    <a:lnTo>
                      <a:pt x="419253" y="271331"/>
                    </a:lnTo>
                    <a:lnTo>
                      <a:pt x="419253" y="315562"/>
                    </a:lnTo>
                    <a:lnTo>
                      <a:pt x="378672" y="274925"/>
                    </a:lnTo>
                    <a:lnTo>
                      <a:pt x="375059" y="271312"/>
                    </a:lnTo>
                    <a:lnTo>
                      <a:pt x="209627" y="271312"/>
                    </a:lnTo>
                    <a:cubicBezTo>
                      <a:pt x="202816" y="271312"/>
                      <a:pt x="197296" y="265792"/>
                      <a:pt x="197296" y="258981"/>
                    </a:cubicBezTo>
                    <a:lnTo>
                      <a:pt x="197296" y="92488"/>
                    </a:lnTo>
                    <a:cubicBezTo>
                      <a:pt x="197296" y="85678"/>
                      <a:pt x="202816" y="80158"/>
                      <a:pt x="209627" y="80158"/>
                    </a:cubicBezTo>
                    <a:lnTo>
                      <a:pt x="468577" y="80158"/>
                    </a:lnTo>
                    <a:cubicBezTo>
                      <a:pt x="475388" y="80158"/>
                      <a:pt x="480908" y="85678"/>
                      <a:pt x="480908" y="92488"/>
                    </a:cubicBezTo>
                    <a:close/>
                  </a:path>
                </a:pathLst>
              </a:custGeom>
              <a:solidFill>
                <a:srgbClr val="D043A0"/>
              </a:solidFill>
              <a:ln w="615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8F003E0B-789B-32E4-0E79-B86343490F6E}"/>
                </a:ext>
              </a:extLst>
            </p:cNvPr>
            <p:cNvSpPr txBox="1"/>
            <p:nvPr/>
          </p:nvSpPr>
          <p:spPr>
            <a:xfrm>
              <a:off x="2273555" y="3363390"/>
              <a:ext cx="1985952" cy="129266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D043A0"/>
                  </a:solidFill>
                  <a:effectLst/>
                  <a:uLnTx/>
                  <a:uFillTx/>
                  <a:latin typeface="Segoe Sans Display Semibold" pitchFamily="2" charset="0"/>
                  <a:ea typeface="+mn-ea"/>
                  <a:cs typeface="Segoe Sans Display Semibold" pitchFamily="2" charset="0"/>
                </a:rPr>
                <a:t>Knowledge</a:t>
              </a:r>
              <a:endParaRPr kumimoji="0" lang="en-US" sz="1400" b="0" i="0" u="none" strike="noStrike" kern="0" cap="none" spc="0" normalizeH="0" baseline="0" noProof="0">
                <a:ln>
                  <a:noFill/>
                </a:ln>
                <a:solidFill>
                  <a:srgbClr val="D043A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Retrieve information </a:t>
              </a:r>
              <a:r>
                <a:rPr kumimoji="0" lang="en-US" sz="13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from grounding data, reason, summarize, and answer user questions</a:t>
              </a:r>
            </a:p>
          </p:txBody>
        </p:sp>
      </p:grpSp>
      <p:grpSp>
        <p:nvGrpSpPr>
          <p:cNvPr id="39" name="Group 38" descr="Task">
            <a:extLst>
              <a:ext uri="{FF2B5EF4-FFF2-40B4-BE49-F238E27FC236}">
                <a16:creationId xmlns:a16="http://schemas.microsoft.com/office/drawing/2014/main" id="{F6793DC7-EC42-C45A-6435-988BFFE6841B}"/>
              </a:ext>
            </a:extLst>
          </p:cNvPr>
          <p:cNvGrpSpPr/>
          <p:nvPr/>
        </p:nvGrpSpPr>
        <p:grpSpPr>
          <a:xfrm>
            <a:off x="4937870" y="1845767"/>
            <a:ext cx="2308421" cy="3074367"/>
            <a:chOff x="4941791" y="1927329"/>
            <a:chExt cx="2308421" cy="3074367"/>
          </a:xfrm>
        </p:grpSpPr>
        <p:sp>
          <p:nvSpPr>
            <p:cNvPr id="4" name="Rectangle 3">
              <a:extLst>
                <a:ext uri="{FF2B5EF4-FFF2-40B4-BE49-F238E27FC236}">
                  <a16:creationId xmlns:a16="http://schemas.microsoft.com/office/drawing/2014/main" id="{AD821F85-DB33-9F99-8AEB-B06AD029CA3B}"/>
                </a:ext>
              </a:extLst>
            </p:cNvPr>
            <p:cNvSpPr/>
            <p:nvPr/>
          </p:nvSpPr>
          <p:spPr bwMode="auto">
            <a:xfrm>
              <a:off x="4941791" y="1927329"/>
              <a:ext cx="2308421" cy="636243"/>
            </a:xfrm>
            <a:prstGeom prst="rect">
              <a:avLst/>
            </a:prstGeom>
            <a:solidFill>
              <a:srgbClr val="D3D3F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B9068EEB-BDD7-75B0-8D75-7C45B1F5355B}"/>
                </a:ext>
              </a:extLst>
            </p:cNvPr>
            <p:cNvSpPr/>
            <p:nvPr/>
          </p:nvSpPr>
          <p:spPr bwMode="auto">
            <a:xfrm flipV="1">
              <a:off x="4941791" y="3088443"/>
              <a:ext cx="2308421" cy="1913253"/>
            </a:xfrm>
            <a:prstGeom prst="round2SameRect">
              <a:avLst/>
            </a:prstGeom>
            <a:solidFill>
              <a:srgbClr val="D3D3F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EE83327E-B063-1A96-905F-9D4FB97DBD9B}"/>
                </a:ext>
              </a:extLst>
            </p:cNvPr>
            <p:cNvGrpSpPr/>
            <p:nvPr/>
          </p:nvGrpSpPr>
          <p:grpSpPr>
            <a:xfrm>
              <a:off x="5600329" y="2316440"/>
              <a:ext cx="991344" cy="991341"/>
              <a:chOff x="5693247" y="2519965"/>
              <a:chExt cx="991344" cy="991341"/>
            </a:xfrm>
          </p:grpSpPr>
          <p:grpSp>
            <p:nvGrpSpPr>
              <p:cNvPr id="20" name="Group 19">
                <a:extLst>
                  <a:ext uri="{FF2B5EF4-FFF2-40B4-BE49-F238E27FC236}">
                    <a16:creationId xmlns:a16="http://schemas.microsoft.com/office/drawing/2014/main" id="{0434ECC0-7A3F-1FF4-D0EC-489B3B0112C0}"/>
                  </a:ext>
                </a:extLst>
              </p:cNvPr>
              <p:cNvGrpSpPr/>
              <p:nvPr/>
            </p:nvGrpSpPr>
            <p:grpSpPr>
              <a:xfrm>
                <a:off x="5693247" y="2519965"/>
                <a:ext cx="991344" cy="991341"/>
                <a:chOff x="3031090" y="2734209"/>
                <a:chExt cx="752625" cy="752623"/>
              </a:xfrm>
            </p:grpSpPr>
            <p:sp>
              <p:nvSpPr>
                <p:cNvPr id="22" name="Oval 21">
                  <a:extLst>
                    <a:ext uri="{FF2B5EF4-FFF2-40B4-BE49-F238E27FC236}">
                      <a16:creationId xmlns:a16="http://schemas.microsoft.com/office/drawing/2014/main" id="{3CBAA5C1-1781-565F-7E5B-CB1AA748FFD6}"/>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708A8A83-24E7-4AF8-14BE-BEC0B84AE643}"/>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1" name="Graphic 20" descr="Flowchart outline">
                <a:extLst>
                  <a:ext uri="{FF2B5EF4-FFF2-40B4-BE49-F238E27FC236}">
                    <a16:creationId xmlns:a16="http://schemas.microsoft.com/office/drawing/2014/main" id="{6598D686-E6A6-5C90-DAE8-49E60FCA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4768" y="2731859"/>
                <a:ext cx="552075" cy="552075"/>
              </a:xfrm>
              <a:prstGeom prst="rect">
                <a:avLst/>
              </a:prstGeom>
            </p:spPr>
          </p:pic>
        </p:grpSp>
        <p:sp>
          <p:nvSpPr>
            <p:cNvPr id="29" name="TextBox 28">
              <a:extLst>
                <a:ext uri="{FF2B5EF4-FFF2-40B4-BE49-F238E27FC236}">
                  <a16:creationId xmlns:a16="http://schemas.microsoft.com/office/drawing/2014/main" id="{2BFFB379-500A-229C-5BA0-DA172F4B197E}"/>
                </a:ext>
              </a:extLst>
            </p:cNvPr>
            <p:cNvSpPr txBox="1"/>
            <p:nvPr/>
          </p:nvSpPr>
          <p:spPr>
            <a:xfrm>
              <a:off x="5103025" y="3364279"/>
              <a:ext cx="1985952"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95CCD"/>
                  </a:solidFill>
                  <a:effectLst/>
                  <a:uLnTx/>
                  <a:uFillTx/>
                  <a:latin typeface="Segoe Sans Display Semibold" pitchFamily="2" charset="0"/>
                  <a:ea typeface="+mn-ea"/>
                  <a:cs typeface="Segoe Sans Display Semibold" pitchFamily="2" charset="0"/>
                </a:rPr>
                <a:t>Task</a:t>
              </a:r>
              <a:endParaRPr kumimoji="0" lang="en-US" sz="1400" b="0" i="0" u="none" strike="noStrike" kern="0" cap="none" spc="0" normalizeH="0" baseline="0" noProof="0">
                <a:ln>
                  <a:noFill/>
                </a:ln>
                <a:solidFill>
                  <a:srgbClr val="595CCD"/>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Take actions when asked</a:t>
              </a:r>
              <a:r>
                <a:rPr kumimoji="0" lang="en-US" sz="13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 automate workflows, and replace repetitive tasks for users</a:t>
              </a:r>
            </a:p>
          </p:txBody>
        </p:sp>
      </p:grpSp>
      <p:grpSp>
        <p:nvGrpSpPr>
          <p:cNvPr id="41" name="Group 40" descr="Autonomous">
            <a:extLst>
              <a:ext uri="{FF2B5EF4-FFF2-40B4-BE49-F238E27FC236}">
                <a16:creationId xmlns:a16="http://schemas.microsoft.com/office/drawing/2014/main" id="{3615D041-0727-C0CB-6195-F7D81708A18B}"/>
              </a:ext>
            </a:extLst>
          </p:cNvPr>
          <p:cNvGrpSpPr/>
          <p:nvPr/>
        </p:nvGrpSpPr>
        <p:grpSpPr>
          <a:xfrm>
            <a:off x="7766616" y="1606451"/>
            <a:ext cx="2309144" cy="3310698"/>
            <a:chOff x="7770537" y="1688013"/>
            <a:chExt cx="2309144" cy="3310698"/>
          </a:xfrm>
        </p:grpSpPr>
        <p:sp>
          <p:nvSpPr>
            <p:cNvPr id="3" name="Rectangle 2">
              <a:extLst>
                <a:ext uri="{FF2B5EF4-FFF2-40B4-BE49-F238E27FC236}">
                  <a16:creationId xmlns:a16="http://schemas.microsoft.com/office/drawing/2014/main" id="{B67E8F1A-D65D-A451-10EB-CA584279435D}"/>
                </a:ext>
              </a:extLst>
            </p:cNvPr>
            <p:cNvSpPr/>
            <p:nvPr/>
          </p:nvSpPr>
          <p:spPr bwMode="auto">
            <a:xfrm>
              <a:off x="7770537" y="1688013"/>
              <a:ext cx="2307010" cy="875560"/>
            </a:xfrm>
            <a:prstGeom prst="rect">
              <a:avLst/>
            </a:prstGeom>
            <a:solidFill>
              <a:srgbClr val="D1EAF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Top Corners Rounded 6">
              <a:extLst>
                <a:ext uri="{FF2B5EF4-FFF2-40B4-BE49-F238E27FC236}">
                  <a16:creationId xmlns:a16="http://schemas.microsoft.com/office/drawing/2014/main" id="{DFD29E15-C052-36E4-17AD-1C67AF995856}"/>
                </a:ext>
              </a:extLst>
            </p:cNvPr>
            <p:cNvSpPr/>
            <p:nvPr/>
          </p:nvSpPr>
          <p:spPr bwMode="auto">
            <a:xfrm flipV="1">
              <a:off x="7772671" y="3085459"/>
              <a:ext cx="2307010" cy="1913252"/>
            </a:xfrm>
            <a:prstGeom prst="round2SameRect">
              <a:avLst/>
            </a:prstGeom>
            <a:solidFill>
              <a:srgbClr val="D1EAF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2" name="Group 11">
              <a:extLst>
                <a:ext uri="{FF2B5EF4-FFF2-40B4-BE49-F238E27FC236}">
                  <a16:creationId xmlns:a16="http://schemas.microsoft.com/office/drawing/2014/main" id="{944226B9-4DEA-B7B2-886E-057C75244603}"/>
                </a:ext>
              </a:extLst>
            </p:cNvPr>
            <p:cNvGrpSpPr/>
            <p:nvPr/>
          </p:nvGrpSpPr>
          <p:grpSpPr>
            <a:xfrm>
              <a:off x="8428370" y="2315628"/>
              <a:ext cx="991344" cy="991341"/>
              <a:chOff x="8326586" y="2528545"/>
              <a:chExt cx="991344" cy="991341"/>
            </a:xfrm>
          </p:grpSpPr>
          <p:grpSp>
            <p:nvGrpSpPr>
              <p:cNvPr id="16" name="Group 15">
                <a:extLst>
                  <a:ext uri="{FF2B5EF4-FFF2-40B4-BE49-F238E27FC236}">
                    <a16:creationId xmlns:a16="http://schemas.microsoft.com/office/drawing/2014/main" id="{8F786320-7731-6081-48DC-E302467DE64F}"/>
                  </a:ext>
                </a:extLst>
              </p:cNvPr>
              <p:cNvGrpSpPr/>
              <p:nvPr/>
            </p:nvGrpSpPr>
            <p:grpSpPr>
              <a:xfrm>
                <a:off x="8326586" y="2528545"/>
                <a:ext cx="991344" cy="991341"/>
                <a:chOff x="3031090" y="2734209"/>
                <a:chExt cx="752625" cy="752623"/>
              </a:xfrm>
            </p:grpSpPr>
            <p:sp>
              <p:nvSpPr>
                <p:cNvPr id="18" name="Oval 17">
                  <a:extLst>
                    <a:ext uri="{FF2B5EF4-FFF2-40B4-BE49-F238E27FC236}">
                      <a16:creationId xmlns:a16="http://schemas.microsoft.com/office/drawing/2014/main" id="{6F586A51-6D3C-C0EB-5DC3-377DD28D80E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59D88750-5A5B-6542-7D18-3C6AD0EC1BA7}"/>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7" name="Graphic 16" descr="Robot Hand outline">
                <a:extLst>
                  <a:ext uri="{FF2B5EF4-FFF2-40B4-BE49-F238E27FC236}">
                    <a16:creationId xmlns:a16="http://schemas.microsoft.com/office/drawing/2014/main" id="{E17288DE-040A-F1BE-3CD0-F26EA4FE33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5864" y="2737513"/>
                <a:ext cx="549697" cy="549697"/>
              </a:xfrm>
              <a:prstGeom prst="rect">
                <a:avLst/>
              </a:prstGeom>
            </p:spPr>
          </p:pic>
        </p:grpSp>
        <p:sp>
          <p:nvSpPr>
            <p:cNvPr id="31" name="TextBox 30">
              <a:extLst>
                <a:ext uri="{FF2B5EF4-FFF2-40B4-BE49-F238E27FC236}">
                  <a16:creationId xmlns:a16="http://schemas.microsoft.com/office/drawing/2014/main" id="{54C98E8E-E4C9-81F8-7C44-54D4BADD1C87}"/>
                </a:ext>
              </a:extLst>
            </p:cNvPr>
            <p:cNvSpPr txBox="1"/>
            <p:nvPr/>
          </p:nvSpPr>
          <p:spPr>
            <a:xfrm>
              <a:off x="7847817" y="3365630"/>
              <a:ext cx="2149624"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D8ECF"/>
                  </a:solidFill>
                  <a:effectLst/>
                  <a:uLnTx/>
                  <a:uFillTx/>
                  <a:latin typeface="Segoe Sans Display Semibold" pitchFamily="2" charset="0"/>
                  <a:ea typeface="+mn-ea"/>
                  <a:cs typeface="Segoe Sans Display Semibold" pitchFamily="2" charset="0"/>
                </a:rPr>
                <a:t>Autonomous</a:t>
              </a:r>
              <a:endParaRPr kumimoji="0" lang="en-US" sz="1400" b="0" i="0" u="none" strike="noStrike" kern="0" cap="none" spc="0" normalizeH="0" baseline="0" noProof="0">
                <a:ln>
                  <a:noFill/>
                </a:ln>
                <a:solidFill>
                  <a:srgbClr val="0D8ECF"/>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Operate independently</a:t>
              </a:r>
              <a:r>
                <a:rPr kumimoji="0" lang="en-US" sz="13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 dynamically plan, orchestrate other agents, learn and escalate</a:t>
              </a:r>
            </a:p>
          </p:txBody>
        </p:sp>
      </p:grpSp>
      <p:grpSp>
        <p:nvGrpSpPr>
          <p:cNvPr id="33" name="Group 32" descr="Agents vary in levels of complexity and capabilities depending on your need, from core to advanced.">
            <a:extLst>
              <a:ext uri="{FF2B5EF4-FFF2-40B4-BE49-F238E27FC236}">
                <a16:creationId xmlns:a16="http://schemas.microsoft.com/office/drawing/2014/main" id="{08BBB090-563E-6673-3422-A067F0D7C3D9}"/>
              </a:ext>
            </a:extLst>
          </p:cNvPr>
          <p:cNvGrpSpPr/>
          <p:nvPr/>
        </p:nvGrpSpPr>
        <p:grpSpPr>
          <a:xfrm>
            <a:off x="0" y="5526570"/>
            <a:ext cx="12192000" cy="1066313"/>
            <a:chOff x="0" y="5929084"/>
            <a:chExt cx="12192000" cy="1066313"/>
          </a:xfrm>
        </p:grpSpPr>
        <p:sp>
          <p:nvSpPr>
            <p:cNvPr id="34" name="Rectangle 33">
              <a:extLst>
                <a:ext uri="{FF2B5EF4-FFF2-40B4-BE49-F238E27FC236}">
                  <a16:creationId xmlns:a16="http://schemas.microsoft.com/office/drawing/2014/main" id="{FEF8DEB8-0AA6-6776-C64A-CDCB69F300F0}"/>
                </a:ext>
              </a:extLst>
            </p:cNvPr>
            <p:cNvSpPr/>
            <p:nvPr/>
          </p:nvSpPr>
          <p:spPr bwMode="auto">
            <a:xfrm>
              <a:off x="0" y="5929084"/>
              <a:ext cx="12192000" cy="106631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effectLst/>
                  <a:uLnTx/>
                  <a:uFillTx/>
                  <a:latin typeface="Segoe Sans Display Semibold" pitchFamily="2" charset="0"/>
                  <a:ea typeface="Segoe UI" panose="020B0502040204020203" pitchFamily="34" charset="0"/>
                  <a:cs typeface="Segoe Sans Display Semibold" pitchFamily="2" charset="0"/>
                </a:rPr>
                <a:t>Agents vary in levels of complexity and capabilities depending on your need</a:t>
              </a:r>
              <a:endParaRPr kumimoji="0" lang="en-IN" sz="2000" b="0" i="0" u="none" strike="noStrike" kern="0" cap="none" spc="0" normalizeH="0" baseline="0" noProof="0" dirty="0">
                <a:ln>
                  <a:noFill/>
                </a:ln>
                <a:effectLst/>
                <a:uLnTx/>
                <a:uFillTx/>
                <a:latin typeface="Segoe Sans Display Semibold" pitchFamily="2" charset="0"/>
                <a:ea typeface="Segoe UI" pitchFamily="34" charset="0"/>
                <a:cs typeface="Segoe Sans Display Semibold" pitchFamily="2" charset="0"/>
              </a:endParaRPr>
            </a:p>
          </p:txBody>
        </p:sp>
        <p:cxnSp>
          <p:nvCxnSpPr>
            <p:cNvPr id="35" name="Straight Arrow Connector 34">
              <a:extLst>
                <a:ext uri="{FF2B5EF4-FFF2-40B4-BE49-F238E27FC236}">
                  <a16:creationId xmlns:a16="http://schemas.microsoft.com/office/drawing/2014/main" id="{4427A45E-A0FC-7A2B-E2EA-6D4E92E782CF}"/>
                </a:ext>
              </a:extLst>
            </p:cNvPr>
            <p:cNvCxnSpPr>
              <a:cxnSpLocks/>
            </p:cNvCxnSpPr>
            <p:nvPr/>
          </p:nvCxnSpPr>
          <p:spPr>
            <a:xfrm>
              <a:off x="10582255" y="6464256"/>
              <a:ext cx="906549" cy="0"/>
            </a:xfrm>
            <a:prstGeom prst="straightConnector1">
              <a:avLst/>
            </a:prstGeom>
            <a:noFill/>
            <a:ln w="22225" cap="flat" cmpd="sng" algn="ctr">
              <a:solidFill>
                <a:srgbClr val="49C5B1"/>
              </a:solidFill>
              <a:prstDash val="sysDot"/>
              <a:headEnd type="none" w="lg" len="med"/>
              <a:tailEnd type="triangle" w="lg" len="med"/>
            </a:ln>
            <a:effectLst/>
          </p:spPr>
        </p:cxnSp>
        <p:cxnSp>
          <p:nvCxnSpPr>
            <p:cNvPr id="36" name="Straight Arrow Connector 35">
              <a:extLst>
                <a:ext uri="{FF2B5EF4-FFF2-40B4-BE49-F238E27FC236}">
                  <a16:creationId xmlns:a16="http://schemas.microsoft.com/office/drawing/2014/main" id="{78181DFF-18A7-CD34-F5DD-7E2819F22728}"/>
                </a:ext>
              </a:extLst>
            </p:cNvPr>
            <p:cNvCxnSpPr>
              <a:cxnSpLocks/>
            </p:cNvCxnSpPr>
            <p:nvPr/>
          </p:nvCxnSpPr>
          <p:spPr>
            <a:xfrm flipH="1">
              <a:off x="722170" y="6464256"/>
              <a:ext cx="906549" cy="0"/>
            </a:xfrm>
            <a:prstGeom prst="straightConnector1">
              <a:avLst/>
            </a:prstGeom>
            <a:noFill/>
            <a:ln w="22225" cap="flat" cmpd="sng" algn="ctr">
              <a:solidFill>
                <a:srgbClr val="FFA38B"/>
              </a:solidFill>
              <a:prstDash val="sysDot"/>
              <a:headEnd type="none" w="lg" len="med"/>
              <a:tailEnd type="triangle" w="lg" len="med"/>
            </a:ln>
            <a:effectLst/>
          </p:spPr>
        </p:cxnSp>
      </p:grpSp>
      <p:pic>
        <p:nvPicPr>
          <p:cNvPr id="42" name="Picture 41" descr="A logo with a black background&#10;&#10;AI-generated content may be incorrect.">
            <a:extLst>
              <a:ext uri="{FF2B5EF4-FFF2-40B4-BE49-F238E27FC236}">
                <a16:creationId xmlns:a16="http://schemas.microsoft.com/office/drawing/2014/main" id="{1C6527F2-83B7-5B97-0174-6BC30F4FC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0474" y="4289604"/>
            <a:ext cx="1167382" cy="1167382"/>
          </a:xfrm>
          <a:prstGeom prst="rect">
            <a:avLst/>
          </a:prstGeom>
        </p:spPr>
      </p:pic>
      <p:pic>
        <p:nvPicPr>
          <p:cNvPr id="44" name="Picture 43">
            <a:extLst>
              <a:ext uri="{FF2B5EF4-FFF2-40B4-BE49-F238E27FC236}">
                <a16:creationId xmlns:a16="http://schemas.microsoft.com/office/drawing/2014/main" id="{A5831E11-3854-7BB9-E5E3-1D3D961DE96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2923" b="2923"/>
          <a:stretch/>
        </p:blipFill>
        <p:spPr>
          <a:xfrm>
            <a:off x="2582309" y="4629634"/>
            <a:ext cx="538849" cy="507350"/>
          </a:xfrm>
          <a:prstGeom prst="rect">
            <a:avLst/>
          </a:prstGeom>
          <a:ln w="7441" cap="flat">
            <a:noFill/>
            <a:prstDash val="solid"/>
            <a:miter/>
          </a:ln>
          <a:effectLst>
            <a:outerShdw blurRad="50800" dist="38100" dir="5400000" algn="t" rotWithShape="0">
              <a:prstClr val="black">
                <a:alpha val="40000"/>
              </a:prstClr>
            </a:outerShdw>
          </a:effectLst>
        </p:spPr>
      </p:pic>
      <p:pic>
        <p:nvPicPr>
          <p:cNvPr id="46" name="Picture 4" descr="Copilot Studio: Øk produktiviteten i bedriften | Puzzlepart">
            <a:extLst>
              <a:ext uri="{FF2B5EF4-FFF2-40B4-BE49-F238E27FC236}">
                <a16:creationId xmlns:a16="http://schemas.microsoft.com/office/drawing/2014/main" id="{8C7DD128-E5DE-D7A5-9771-FEBC6DE6A7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580" y="4623200"/>
            <a:ext cx="613005" cy="548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8" name="Picture 47" descr="Azure logo">
            <a:extLst>
              <a:ext uri="{FF2B5EF4-FFF2-40B4-BE49-F238E27FC236}">
                <a16:creationId xmlns:a16="http://schemas.microsoft.com/office/drawing/2014/main" id="{0D6C6E63-B0D8-64F5-81F6-AA7A85F66920}"/>
              </a:ext>
            </a:extLst>
          </p:cNvPr>
          <p:cNvPicPr>
            <a:picLocks noChangeAspect="1"/>
          </p:cNvPicPr>
          <p:nvPr/>
        </p:nvPicPr>
        <p:blipFill>
          <a:blip r:embed="rId10"/>
          <a:stretch>
            <a:fillRect/>
          </a:stretch>
        </p:blipFill>
        <p:spPr>
          <a:xfrm>
            <a:off x="8671925" y="4689664"/>
            <a:ext cx="482176" cy="482176"/>
          </a:xfrm>
          <a:prstGeom prst="rect">
            <a:avLst/>
          </a:prstGeom>
          <a:ln w="7441" cap="flat">
            <a:noFill/>
            <a:prstDash val="solid"/>
            <a:miter/>
          </a:ln>
          <a:effectLst>
            <a:outerShdw blurRad="50800" dist="38100" dir="5400000" algn="t" rotWithShape="0">
              <a:prstClr val="black">
                <a:alpha val="40000"/>
              </a:prstClr>
            </a:outerShdw>
          </a:effectLst>
        </p:spPr>
      </p:pic>
      <p:sp>
        <p:nvSpPr>
          <p:cNvPr id="50" name="Rectangle: Rounded Corners 49">
            <a:extLst>
              <a:ext uri="{FF2B5EF4-FFF2-40B4-BE49-F238E27FC236}">
                <a16:creationId xmlns:a16="http://schemas.microsoft.com/office/drawing/2014/main" id="{AEEF294C-A316-CB1A-81DF-0DB82DC5B83F}"/>
              </a:ext>
            </a:extLst>
          </p:cNvPr>
          <p:cNvSpPr/>
          <p:nvPr/>
        </p:nvSpPr>
        <p:spPr bwMode="auto">
          <a:xfrm>
            <a:off x="2561305" y="5317898"/>
            <a:ext cx="1397863" cy="222587"/>
          </a:xfrm>
          <a:prstGeom prst="roundRect">
            <a:avLst>
              <a:gd name="adj" fmla="val 50000"/>
            </a:avLst>
          </a:prstGeom>
          <a:solidFill>
            <a:srgbClr val="FF5C39"/>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Users</a:t>
            </a:r>
            <a:r>
              <a:rPr lang="en-US" sz="1100">
                <a:solidFill>
                  <a:srgbClr val="FFFFFF"/>
                </a:solidFill>
                <a:latin typeface="Segoe UI Semibold"/>
                <a:ea typeface="Segoe UI" pitchFamily="34" charset="0"/>
                <a:cs typeface="Segoe UI" pitchFamily="34" charset="0"/>
              </a:rPr>
              <a:t>/Creators</a:t>
            </a:r>
            <a:endParaRPr kumimoji="0" lang="en-US" sz="11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1" name="Rectangle: Rounded Corners 50">
            <a:extLst>
              <a:ext uri="{FF2B5EF4-FFF2-40B4-BE49-F238E27FC236}">
                <a16:creationId xmlns:a16="http://schemas.microsoft.com/office/drawing/2014/main" id="{BE0D8685-5EB2-6ABE-445D-80C759534375}"/>
              </a:ext>
            </a:extLst>
          </p:cNvPr>
          <p:cNvSpPr/>
          <p:nvPr/>
        </p:nvSpPr>
        <p:spPr bwMode="auto">
          <a:xfrm>
            <a:off x="5394685" y="5346623"/>
            <a:ext cx="1432793" cy="220725"/>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Makers</a:t>
            </a:r>
          </a:p>
        </p:txBody>
      </p:sp>
      <p:sp>
        <p:nvSpPr>
          <p:cNvPr id="52" name="Rectangle: Rounded Corners 51">
            <a:extLst>
              <a:ext uri="{FF2B5EF4-FFF2-40B4-BE49-F238E27FC236}">
                <a16:creationId xmlns:a16="http://schemas.microsoft.com/office/drawing/2014/main" id="{721D98D8-8B23-DC6A-3AC8-0E930173B2E1}"/>
              </a:ext>
            </a:extLst>
          </p:cNvPr>
          <p:cNvSpPr/>
          <p:nvPr/>
        </p:nvSpPr>
        <p:spPr bwMode="auto">
          <a:xfrm>
            <a:off x="8214082" y="5344761"/>
            <a:ext cx="1397863" cy="222587"/>
          </a:xfrm>
          <a:prstGeom prst="roundRect">
            <a:avLst>
              <a:gd name="adj" fmla="val 50000"/>
            </a:avLst>
          </a:prstGeom>
          <a:solidFill>
            <a:srgbClr val="2CC6C3"/>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itchFamily="34" charset="0"/>
              </a:rPr>
              <a:t>Developers</a:t>
            </a:r>
          </a:p>
        </p:txBody>
      </p:sp>
    </p:spTree>
    <p:extLst>
      <p:ext uri="{BB962C8B-B14F-4D97-AF65-F5344CB8AC3E}">
        <p14:creationId xmlns:p14="http://schemas.microsoft.com/office/powerpoint/2010/main" val="1412138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5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50"/>
                                        <p:tgtEl>
                                          <p:spTgt spid="41"/>
                                        </p:tgtEl>
                                      </p:cBhvr>
                                    </p:animEffect>
                                  </p:childTnLst>
                                </p:cTn>
                              </p:par>
                            </p:childTnLst>
                          </p:cTn>
                        </p:par>
                        <p:par>
                          <p:cTn id="18" fill="hold">
                            <p:stCondLst>
                              <p:cond delay="750"/>
                            </p:stCondLst>
                            <p:childTnLst>
                              <p:par>
                                <p:cTn id="19" presetID="16" presetClass="entr" presetSubtype="37"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6FDB22C-DD1A-F06F-E36B-F6C22ED1C840}"/>
              </a:ext>
            </a:extLst>
          </p:cNvPr>
          <p:cNvSpPr txBox="1"/>
          <p:nvPr/>
        </p:nvSpPr>
        <p:spPr>
          <a:xfrm>
            <a:off x="633478" y="1547425"/>
            <a:ext cx="1798667" cy="3970318"/>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Only subscriptions to which Global Admin or SharePoint Admin have Owner or Contributor rights will be available</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Subscription setup in Azure</a:t>
            </a:r>
          </a:p>
        </p:txBody>
      </p:sp>
      <p:pic>
        <p:nvPicPr>
          <p:cNvPr id="15" name="Picture 14">
            <a:extLst>
              <a:ext uri="{FF2B5EF4-FFF2-40B4-BE49-F238E27FC236}">
                <a16:creationId xmlns:a16="http://schemas.microsoft.com/office/drawing/2014/main" id="{11BD79D9-8C75-D32A-715E-6FB1DDCBDF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14731" y="1145321"/>
            <a:ext cx="9309238" cy="523750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019CC7-37FF-993D-58DD-25545786063E}"/>
              </a:ext>
            </a:extLst>
          </p:cNvPr>
          <p:cNvPicPr>
            <a:picLocks noChangeAspect="1"/>
          </p:cNvPicPr>
          <p:nvPr/>
        </p:nvPicPr>
        <p:blipFill>
          <a:blip r:embed="rId4"/>
          <a:stretch>
            <a:fillRect/>
          </a:stretch>
        </p:blipFill>
        <p:spPr>
          <a:xfrm>
            <a:off x="4250359" y="3532584"/>
            <a:ext cx="712869" cy="121710"/>
          </a:xfrm>
          <a:prstGeom prst="rect">
            <a:avLst/>
          </a:prstGeom>
        </p:spPr>
      </p:pic>
      <p:sp>
        <p:nvSpPr>
          <p:cNvPr id="8" name="Rectangle 7">
            <a:extLst>
              <a:ext uri="{FF2B5EF4-FFF2-40B4-BE49-F238E27FC236}">
                <a16:creationId xmlns:a16="http://schemas.microsoft.com/office/drawing/2014/main" id="{42E27D7D-3FF3-0335-A624-2B7583AA4890}"/>
              </a:ext>
            </a:extLst>
          </p:cNvPr>
          <p:cNvSpPr/>
          <p:nvPr/>
        </p:nvSpPr>
        <p:spPr>
          <a:xfrm>
            <a:off x="4955314" y="3564566"/>
            <a:ext cx="190500" cy="69850"/>
          </a:xfrm>
          <a:prstGeom prst="rect">
            <a:avLst/>
          </a:prstGeom>
          <a:solidFill>
            <a:srgbClr val="999999"/>
          </a:solidFill>
          <a:ln>
            <a:solidFill>
              <a:srgbClr val="99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E320F2F-70FC-F4F4-824E-6ED3C5A63889}"/>
              </a:ext>
            </a:extLst>
          </p:cNvPr>
          <p:cNvSpPr txBox="1"/>
          <p:nvPr/>
        </p:nvSpPr>
        <p:spPr>
          <a:xfrm>
            <a:off x="9135164" y="1964366"/>
            <a:ext cx="2258952" cy="215444"/>
          </a:xfrm>
          <a:prstGeom prst="rect">
            <a:avLst/>
          </a:prstGeom>
          <a:solidFill>
            <a:srgbClr val="FFFFFF"/>
          </a:solidFill>
          <a:ln>
            <a:solidFill>
              <a:srgbClr val="FFFFFF"/>
            </a:solidFill>
          </a:ln>
        </p:spPr>
        <p:txBody>
          <a:bodyPr wrap="none" rtlCol="0">
            <a:spAutoFit/>
          </a:bodyPr>
          <a:lstStyle/>
          <a:p>
            <a:r>
              <a:rPr lang="en-US" sz="800" b="1">
                <a:latin typeface="Segoe UI" panose="020B0502040204020203" pitchFamily="34" charset="0"/>
                <a:cs typeface="Segoe UI" panose="020B0502040204020203" pitchFamily="34" charset="0"/>
              </a:rPr>
              <a:t>Set up billing for agents in SharePoint        </a:t>
            </a:r>
          </a:p>
        </p:txBody>
      </p:sp>
    </p:spTree>
    <p:extLst>
      <p:ext uri="{BB962C8B-B14F-4D97-AF65-F5344CB8AC3E}">
        <p14:creationId xmlns:p14="http://schemas.microsoft.com/office/powerpoint/2010/main" val="48063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4DC70-03BB-5148-9B58-9196D2803DB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EFDBFE-6A91-40E0-0D4C-F9BBB174CC30}"/>
              </a:ext>
            </a:extLst>
          </p:cNvPr>
          <p:cNvSpPr txBox="1">
            <a:spLocks/>
          </p:cNvSpPr>
          <p:nvPr/>
        </p:nvSpPr>
        <p:spPr>
          <a:xfrm>
            <a:off x="758597" y="3503833"/>
            <a:ext cx="8193024" cy="7478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50" normalizeH="0" baseline="0" noProof="0" dirty="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a:ea typeface="+mj-ea"/>
                <a:cs typeface="Segoe UI"/>
              </a:rPr>
              <a:t>Looking ahead</a:t>
            </a:r>
            <a:endParaRPr kumimoji="0" lang="en-US" sz="5400" b="1" i="0" u="none" strike="noStrike" kern="1200" cap="none" spc="-50" normalizeH="0" baseline="0" noProof="0" dirty="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405763992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29C0-2E11-F8BF-0070-77588C8ADF95}"/>
              </a:ext>
            </a:extLst>
          </p:cNvPr>
          <p:cNvSpPr>
            <a:spLocks noGrp="1"/>
          </p:cNvSpPr>
          <p:nvPr>
            <p:ph type="title"/>
          </p:nvPr>
        </p:nvSpPr>
        <p:spPr>
          <a:xfrm>
            <a:off x="162127" y="179514"/>
            <a:ext cx="11018520" cy="553998"/>
          </a:xfrm>
        </p:spPr>
        <p:txBody>
          <a:bodyPr>
            <a:normAutofit fontScale="90000"/>
          </a:bodyPr>
          <a:lstStyle/>
          <a:p>
            <a:pPr algn="ctr"/>
            <a:r>
              <a:rPr lang="en-US" b="1">
                <a:latin typeface="Aptos" panose="020B0004020202020204" pitchFamily="34" charset="0"/>
              </a:rPr>
              <a:t>SharePoint agents Roadmap</a:t>
            </a:r>
          </a:p>
        </p:txBody>
      </p:sp>
      <p:cxnSp>
        <p:nvCxnSpPr>
          <p:cNvPr id="12" name="Straight Connector 11">
            <a:extLst>
              <a:ext uri="{FF2B5EF4-FFF2-40B4-BE49-F238E27FC236}">
                <a16:creationId xmlns:a16="http://schemas.microsoft.com/office/drawing/2014/main" id="{4FF776DD-7587-6E3A-9877-6EF7C2E62B4E}"/>
              </a:ext>
            </a:extLst>
          </p:cNvPr>
          <p:cNvCxnSpPr>
            <a:cxnSpLocks/>
            <a:stCxn id="51" idx="1"/>
            <a:endCxn id="11" idx="3"/>
          </p:cNvCxnSpPr>
          <p:nvPr/>
        </p:nvCxnSpPr>
        <p:spPr>
          <a:xfrm>
            <a:off x="1259621" y="1081550"/>
            <a:ext cx="9494035" cy="7339"/>
          </a:xfrm>
          <a:prstGeom prst="line">
            <a:avLst/>
          </a:prstGeom>
          <a:noFill/>
          <a:ln w="38100">
            <a:solidFill>
              <a:srgbClr val="00999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1" name="Rounded Rectangle 18" descr="Announcing&#10;">
            <a:extLst>
              <a:ext uri="{FF2B5EF4-FFF2-40B4-BE49-F238E27FC236}">
                <a16:creationId xmlns:a16="http://schemas.microsoft.com/office/drawing/2014/main" id="{B7B60F69-16E2-A03A-24C7-11470898C4E9}"/>
              </a:ext>
            </a:extLst>
          </p:cNvPr>
          <p:cNvSpPr/>
          <p:nvPr/>
        </p:nvSpPr>
        <p:spPr bwMode="auto">
          <a:xfrm>
            <a:off x="1259621" y="884629"/>
            <a:ext cx="2200931" cy="393841"/>
          </a:xfrm>
          <a:prstGeom prst="roundRect">
            <a:avLst>
              <a:gd name="adj" fmla="val 50000"/>
            </a:avLst>
          </a:prstGeom>
          <a:gradFill flip="none" rotWithShape="1">
            <a:gsLst>
              <a:gs pos="97126">
                <a:srgbClr val="00B0F0"/>
              </a:gs>
              <a:gs pos="80000">
                <a:srgbClr val="0078D4"/>
              </a:gs>
              <a:gs pos="18000">
                <a:srgbClr val="8678D6"/>
              </a:gs>
            </a:gsLst>
            <a:path path="circle">
              <a:fillToRect r="100000" b="100000"/>
            </a:path>
            <a:tileRect l="-100000" t="-100000"/>
          </a:gradFill>
          <a:effectLst>
            <a:outerShdw blurRad="63500" dist="63500" dir="2700000" algn="tl" rotWithShape="0">
              <a:srgbClr val="000000">
                <a:alpha val="25000"/>
              </a:srgbClr>
            </a:outerShdw>
          </a:effectLst>
        </p:spPr>
        <p:txBody>
          <a:bodyPr wrap="square" lIns="0" tIns="18288" rIns="0" bIns="45720" anchor="ctr" anchorCtr="0">
            <a:sp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solidFill>
                  <a:srgbClr val="FFFFFF"/>
                </a:solidFill>
                <a:effectLst/>
                <a:uLnTx/>
                <a:uFillTx/>
                <a:latin typeface="Aptos" panose="020B0004020202020204" pitchFamily="34" charset="0"/>
                <a:ea typeface="+mn-ea"/>
                <a:cs typeface="Segoe UI" pitchFamily="34" charset="0"/>
              </a:rPr>
              <a:t>Last 6 months</a:t>
            </a:r>
          </a:p>
        </p:txBody>
      </p:sp>
      <p:sp>
        <p:nvSpPr>
          <p:cNvPr id="53" name="Rectangle: Rounded Corners 36">
            <a:extLst>
              <a:ext uri="{FF2B5EF4-FFF2-40B4-BE49-F238E27FC236}">
                <a16:creationId xmlns:a16="http://schemas.microsoft.com/office/drawing/2014/main" id="{9E4A3E58-519B-1B0B-8F89-6491003D62A1}"/>
              </a:ext>
            </a:extLst>
          </p:cNvPr>
          <p:cNvSpPr/>
          <p:nvPr/>
        </p:nvSpPr>
        <p:spPr bwMode="auto">
          <a:xfrm>
            <a:off x="5031826" y="884629"/>
            <a:ext cx="2200931" cy="415786"/>
          </a:xfrm>
          <a:prstGeom prst="roundRect">
            <a:avLst>
              <a:gd name="adj" fmla="val 50000"/>
            </a:avLst>
          </a:prstGeom>
          <a:gradFill flip="none" rotWithShape="1">
            <a:gsLst>
              <a:gs pos="88000">
                <a:srgbClr val="D19CF3"/>
              </a:gs>
              <a:gs pos="19000">
                <a:srgbClr val="6A8BEB"/>
              </a:gs>
            </a:gsLst>
            <a:lin ang="1200000" scaled="0"/>
            <a:tileRect/>
          </a:gradFill>
          <a:ln w="9525" cap="flat" cmpd="sng" algn="ctr">
            <a:noFill/>
            <a:prstDash val="solid"/>
            <a:headEnd type="none" w="med" len="med"/>
            <a:tailEnd type="none" w="med" len="med"/>
          </a:ln>
          <a:effectLst>
            <a:outerShdw blurRad="254000" dist="127000" dir="1200000" algn="tl" rotWithShape="0">
              <a:prstClr val="black">
                <a:alpha val="3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rgbClr val="FFFFFF"/>
                </a:solidFill>
                <a:effectLst/>
                <a:uLnTx/>
                <a:uFillTx/>
                <a:latin typeface="Aptos" panose="020B0004020202020204" pitchFamily="34" charset="0"/>
                <a:ea typeface="+mn-ea"/>
                <a:cs typeface="Segoe UI" pitchFamily="34" charset="0"/>
              </a:rPr>
              <a:t>Coming in next 3 months</a:t>
            </a:r>
          </a:p>
        </p:txBody>
      </p:sp>
      <p:sp>
        <p:nvSpPr>
          <p:cNvPr id="11" name="Rectangle: Rounded Corners 36">
            <a:extLst>
              <a:ext uri="{FF2B5EF4-FFF2-40B4-BE49-F238E27FC236}">
                <a16:creationId xmlns:a16="http://schemas.microsoft.com/office/drawing/2014/main" id="{AECC99B3-4A91-E2F0-99D4-14CF5C4E6974}"/>
              </a:ext>
            </a:extLst>
          </p:cNvPr>
          <p:cNvSpPr/>
          <p:nvPr/>
        </p:nvSpPr>
        <p:spPr bwMode="auto">
          <a:xfrm>
            <a:off x="8552725" y="880996"/>
            <a:ext cx="2200931" cy="415786"/>
          </a:xfrm>
          <a:prstGeom prst="roundRect">
            <a:avLst>
              <a:gd name="adj" fmla="val 50000"/>
            </a:avLst>
          </a:prstGeom>
          <a:gradFill flip="none" rotWithShape="1">
            <a:gsLst>
              <a:gs pos="88000">
                <a:srgbClr val="D19CF3"/>
              </a:gs>
              <a:gs pos="19000">
                <a:srgbClr val="6A8BEB"/>
              </a:gs>
            </a:gsLst>
            <a:lin ang="1200000" scaled="0"/>
            <a:tileRect/>
          </a:gradFill>
          <a:ln w="9525" cap="flat" cmpd="sng" algn="ctr">
            <a:noFill/>
            <a:prstDash val="solid"/>
            <a:headEnd type="none" w="med" len="med"/>
            <a:tailEnd type="none" w="med" len="med"/>
          </a:ln>
          <a:effectLst>
            <a:outerShdw blurRad="254000" dist="127000" dir="1200000" algn="tl" rotWithShape="0">
              <a:prstClr val="black">
                <a:alpha val="3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srgbClr val="FFFFFF"/>
                </a:solidFill>
                <a:effectLst/>
                <a:uLnTx/>
                <a:uFillTx/>
                <a:latin typeface="Aptos" panose="020B0004020202020204" pitchFamily="34" charset="0"/>
                <a:ea typeface="+mn-ea"/>
                <a:cs typeface="Segoe UI" pitchFamily="34" charset="0"/>
              </a:rPr>
              <a:t>Coming in next 6 months</a:t>
            </a:r>
          </a:p>
        </p:txBody>
      </p:sp>
      <p:sp>
        <p:nvSpPr>
          <p:cNvPr id="17" name="Rectangle: Top Corners Rounded 16">
            <a:extLst>
              <a:ext uri="{FF2B5EF4-FFF2-40B4-BE49-F238E27FC236}">
                <a16:creationId xmlns:a16="http://schemas.microsoft.com/office/drawing/2014/main" id="{1BDDC706-DCD7-3D81-2651-0A9FE7A27F4D}"/>
              </a:ext>
            </a:extLst>
          </p:cNvPr>
          <p:cNvSpPr/>
          <p:nvPr/>
        </p:nvSpPr>
        <p:spPr bwMode="auto">
          <a:xfrm>
            <a:off x="8042511" y="1451605"/>
            <a:ext cx="3562608" cy="5112707"/>
          </a:xfrm>
          <a:prstGeom prst="round2SameRect">
            <a:avLst>
              <a:gd name="adj1" fmla="val 5607"/>
              <a:gd name="adj2" fmla="val 0"/>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8600" marR="0" lvl="0" indent="-2286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p:txBody>
      </p:sp>
      <p:sp>
        <p:nvSpPr>
          <p:cNvPr id="63" name="TextBox 62">
            <a:extLst>
              <a:ext uri="{FF2B5EF4-FFF2-40B4-BE49-F238E27FC236}">
                <a16:creationId xmlns:a16="http://schemas.microsoft.com/office/drawing/2014/main" id="{BB362F71-BB97-0190-48A4-4FA2C9B537D0}"/>
              </a:ext>
            </a:extLst>
          </p:cNvPr>
          <p:cNvSpPr txBox="1"/>
          <p:nvPr/>
        </p:nvSpPr>
        <p:spPr>
          <a:xfrm>
            <a:off x="8224031" y="1543789"/>
            <a:ext cx="3289789" cy="4908755"/>
          </a:xfrm>
          <a:prstGeom prst="rect">
            <a:avLst/>
          </a:prstGeom>
        </p:spPr>
        <p:txBody>
          <a:bodyPr vert="horz" lIns="0" tIns="0" rIns="0" bIns="0" rtlCol="0" anchor="t">
            <a:noAutofit/>
          </a:bodyPr>
          <a:lstStyle>
            <a:defPPr>
              <a:defRPr lang="en-US"/>
            </a:defPPr>
            <a:lvl1pPr marR="0" lvl="0" indent="0" fontAlgn="auto">
              <a:lnSpc>
                <a:spcPct val="90000"/>
              </a:lnSpc>
              <a:spcBef>
                <a:spcPts val="900"/>
              </a:spcBef>
              <a:spcAft>
                <a:spcPts val="0"/>
              </a:spcAft>
              <a:buClrTx/>
              <a:buSzTx/>
              <a:buFont typeface="Arial" panose="020B0604020202020204" pitchFamily="34" charset="0"/>
              <a:buNone/>
              <a:tabLst/>
              <a:defRPr kumimoji="0" sz="1600" b="0" i="0" u="none" strike="noStrike" cap="none" spc="0" normalizeH="0" baseline="0">
                <a:ln>
                  <a:noFill/>
                </a:ln>
                <a:solidFill>
                  <a:srgbClr val="2F2F2F"/>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defRPr/>
            </a:pPr>
            <a:r>
              <a:rPr lang="en-US" sz="1200" dirty="0">
                <a:solidFill>
                  <a:srgbClr val="FFFFFF"/>
                </a:solidFill>
                <a:latin typeface="Aptos" panose="020B0004020202020204" pitchFamily="34" charset="0"/>
                <a:cs typeface="Segoe UI"/>
              </a:rPr>
              <a:t>SharePoint: Agent usage statistics per SharePoint site (480725) </a:t>
            </a:r>
          </a:p>
          <a:p>
            <a:pPr lvl="0">
              <a:defRPr/>
            </a:pPr>
            <a:endParaRPr kumimoji="0" lang="en-US" sz="1200" b="0" i="0" u="none" strike="noStrike" kern="1200" cap="none" spc="0" normalizeH="0" baseline="0" noProof="0" dirty="0">
              <a:ln>
                <a:noFill/>
              </a:ln>
              <a:solidFill>
                <a:srgbClr val="FFFFFF"/>
              </a:solidFill>
              <a:effectLst/>
              <a:uLnTx/>
              <a:uFillTx/>
              <a:latin typeface="Aptos" panose="020B0004020202020204" pitchFamily="34" charset="0"/>
              <a:ea typeface="+mn-ea"/>
              <a:cs typeface="Segoe UI"/>
            </a:endParaRPr>
          </a:p>
          <a:p>
            <a:pPr lvl="0">
              <a:defRPr/>
            </a:pPr>
            <a:r>
              <a:rPr kumimoji="0" lang="en-US" sz="1200" b="0" i="0" u="none" strike="noStrike" kern="1200" cap="none" spc="0" normalizeH="0" baseline="0" noProof="0" dirty="0">
                <a:ln>
                  <a:noFill/>
                </a:ln>
                <a:solidFill>
                  <a:srgbClr val="FFFFFF"/>
                </a:solidFill>
                <a:effectLst/>
                <a:uLnTx/>
                <a:uFillTx/>
                <a:latin typeface="Aptos" panose="020B0004020202020204" pitchFamily="34" charset="0"/>
                <a:ea typeface="+mn-ea"/>
                <a:cs typeface="Segoe UI" panose="020B0502040204020203" pitchFamily="34" charset="0"/>
              </a:rPr>
              <a:t>Microsoft Admin C</a:t>
            </a:r>
            <a:r>
              <a:rPr lang="en-US" sz="1200" dirty="0">
                <a:solidFill>
                  <a:srgbClr val="FFFFFF"/>
                </a:solidFill>
                <a:latin typeface="Aptos" panose="020B0004020202020204" pitchFamily="34" charset="0"/>
              </a:rPr>
              <a:t>enter</a:t>
            </a:r>
            <a:r>
              <a:rPr kumimoji="0" lang="en-US" sz="1200" b="0" i="0" u="none" strike="noStrike" kern="1200" cap="none" spc="0" normalizeH="0" baseline="0" noProof="0" dirty="0">
                <a:ln>
                  <a:noFill/>
                </a:ln>
                <a:solidFill>
                  <a:srgbClr val="FFFFFF"/>
                </a:solidFill>
                <a:effectLst/>
                <a:uLnTx/>
                <a:uFillTx/>
                <a:latin typeface="Aptos" panose="020B0004020202020204" pitchFamily="34" charset="0"/>
                <a:ea typeface="+mn-ea"/>
                <a:cs typeface="Segoe UI" panose="020B0502040204020203" pitchFamily="34" charset="0"/>
              </a:rPr>
              <a:t>: SharePoint agent usage statistics across SharePoint Sites (480729)</a:t>
            </a:r>
          </a:p>
          <a:p>
            <a:pPr>
              <a:defRPr/>
            </a:pPr>
            <a:endParaRPr lang="en-US" sz="1200" dirty="0">
              <a:solidFill>
                <a:srgbClr val="FFFFFF"/>
              </a:solidFill>
              <a:latin typeface="Aptos"/>
              <a:cs typeface="Segoe UI"/>
            </a:endParaRPr>
          </a:p>
          <a:p>
            <a:pPr>
              <a:defRPr/>
            </a:pPr>
            <a:r>
              <a:rPr lang="en-US" sz="1200" dirty="0">
                <a:solidFill>
                  <a:srgbClr val="FFFFFF"/>
                </a:solidFill>
                <a:latin typeface="Aptos"/>
                <a:cs typeface="Segoe UI"/>
              </a:rPr>
              <a:t>Microsoft Viva: SharePoint agent analytics on Viva Insights (480726)</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Segoe UI"/>
            </a:endParaRP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sz="1200" dirty="0">
                <a:solidFill>
                  <a:srgbClr val="FFFFFF"/>
                </a:solidFill>
                <a:latin typeface="Aptos"/>
                <a:cs typeface="Segoe UI"/>
              </a:rPr>
              <a:t>Teams: Chat one-on-one with SharePoint agent (481825)</a:t>
            </a:r>
          </a:p>
          <a:p>
            <a:pPr>
              <a:lnSpc>
                <a:spcPct val="100000"/>
              </a:lnSpc>
              <a:defRPr/>
            </a:pPr>
            <a:endParaRPr lang="en-US" sz="1200" dirty="0">
              <a:solidFill>
                <a:srgbClr val="FFFFFF"/>
              </a:solidFill>
              <a:latin typeface="Aptos"/>
              <a:cs typeface="Segoe UI"/>
            </a:endParaRPr>
          </a:p>
          <a:p>
            <a:pPr>
              <a:lnSpc>
                <a:spcPct val="100000"/>
              </a:lnSpc>
              <a:defRPr/>
            </a:pPr>
            <a:r>
              <a:rPr lang="en-US" sz="1200" dirty="0">
                <a:solidFill>
                  <a:srgbClr val="FFFFFF"/>
                </a:solidFill>
                <a:latin typeface="Aptos"/>
                <a:cs typeface="Segoe UI"/>
              </a:rPr>
              <a:t>Ability to set a budget for Pay-As-You-Go for SharePoint agents</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Segoe UI"/>
            </a:endParaRPr>
          </a:p>
        </p:txBody>
      </p:sp>
      <p:sp>
        <p:nvSpPr>
          <p:cNvPr id="16" name="Rectangle: Top Corners Rounded 15">
            <a:extLst>
              <a:ext uri="{FF2B5EF4-FFF2-40B4-BE49-F238E27FC236}">
                <a16:creationId xmlns:a16="http://schemas.microsoft.com/office/drawing/2014/main" id="{653CD861-698A-72D7-611C-20403C7B0128}"/>
              </a:ext>
            </a:extLst>
          </p:cNvPr>
          <p:cNvSpPr/>
          <p:nvPr/>
        </p:nvSpPr>
        <p:spPr bwMode="auto">
          <a:xfrm>
            <a:off x="4266035" y="1436615"/>
            <a:ext cx="3557809" cy="5134787"/>
          </a:xfrm>
          <a:prstGeom prst="round2SameRect">
            <a:avLst>
              <a:gd name="adj1" fmla="val 5607"/>
              <a:gd name="adj2" fmla="val 0"/>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Segoe UI"/>
            </a:endParaRPr>
          </a:p>
        </p:txBody>
      </p:sp>
      <p:sp>
        <p:nvSpPr>
          <p:cNvPr id="62" name="TextBox 61">
            <a:extLst>
              <a:ext uri="{FF2B5EF4-FFF2-40B4-BE49-F238E27FC236}">
                <a16:creationId xmlns:a16="http://schemas.microsoft.com/office/drawing/2014/main" id="{55F87339-F3CE-52A6-718E-93D4CFB88685}"/>
              </a:ext>
            </a:extLst>
          </p:cNvPr>
          <p:cNvSpPr txBox="1"/>
          <p:nvPr/>
        </p:nvSpPr>
        <p:spPr>
          <a:xfrm>
            <a:off x="4384146" y="1543789"/>
            <a:ext cx="3339142" cy="4916973"/>
          </a:xfrm>
          <a:prstGeom prst="rect">
            <a:avLst/>
          </a:prstGeom>
        </p:spPr>
        <p:txBody>
          <a:bodyPr vert="horz" lIns="0" tIns="0" rIns="0" bIns="0" rtlCol="0" anchor="t">
            <a:noAutofit/>
          </a:bodyPr>
          <a:lstStyle>
            <a:defPPr>
              <a:defRPr lang="en-US"/>
            </a:defPPr>
            <a:lvl1pPr marR="0" lvl="0" indent="0" fontAlgn="auto">
              <a:lnSpc>
                <a:spcPct val="90000"/>
              </a:lnSpc>
              <a:spcBef>
                <a:spcPts val="900"/>
              </a:spcBef>
              <a:spcAft>
                <a:spcPts val="0"/>
              </a:spcAft>
              <a:buClrTx/>
              <a:buSzTx/>
              <a:buFont typeface="Arial" panose="020B0604020202020204" pitchFamily="34" charset="0"/>
              <a:buNone/>
              <a:tabLst/>
              <a:defRPr kumimoji="0" sz="1600" b="0" i="0" u="none" strike="noStrike" cap="none" spc="0" normalizeH="0" baseline="0">
                <a:ln>
                  <a:noFill/>
                </a:ln>
                <a:solidFill>
                  <a:srgbClr val="2F2F2F"/>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Segoe UI"/>
              </a:rPr>
              <a:t>Agents in OneDrive (469503), OneDrive files as knowledge source for SharePoint agents (480728)</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Segoe UI"/>
            </a:endParaRPr>
          </a:p>
          <a:p>
            <a:pPr>
              <a:spcBef>
                <a:spcPts val="600"/>
              </a:spcBef>
              <a:defRPr/>
            </a:pPr>
            <a:r>
              <a:rPr lang="en-US" sz="1200">
                <a:solidFill>
                  <a:srgbClr val="FFFFFF"/>
                </a:solidFill>
                <a:latin typeface="Aptos" panose="020B0004020202020204" pitchFamily="34" charset="0"/>
                <a:cs typeface="Segoe UI"/>
              </a:rPr>
              <a:t>Microsoft Copilot: Access SharePoint agents in the Microsoft 365 Copilot app (482601)</a:t>
            </a:r>
          </a:p>
          <a:p>
            <a:pPr>
              <a:spcBef>
                <a:spcPts val="600"/>
              </a:spcBef>
              <a:defRPr/>
            </a:pPr>
            <a:endParaRPr lang="en-US" sz="1200">
              <a:solidFill>
                <a:srgbClr val="FFFFFF"/>
              </a:solidFill>
              <a:latin typeface="Aptos" panose="020B0004020202020204" pitchFamily="34" charset="0"/>
              <a:cs typeface="Segoe UI"/>
            </a:endParaRPr>
          </a:p>
          <a:p>
            <a:pPr>
              <a:spcBef>
                <a:spcPts val="600"/>
              </a:spcBef>
              <a:defRPr/>
            </a:pPr>
            <a:r>
              <a:rPr lang="en-US" sz="1200">
                <a:solidFill>
                  <a:srgbClr val="FFFFFF"/>
                </a:solidFill>
                <a:latin typeface="Aptos" panose="020B0004020202020204" pitchFamily="34" charset="0"/>
                <a:cs typeface="Segoe UI"/>
              </a:rPr>
              <a:t>Teams: SharePoint agents in Teams Channels (481822)</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Segoe UI"/>
            </a:endParaRPr>
          </a:p>
          <a:p>
            <a:pPr lvl="0">
              <a:spcBef>
                <a:spcPts val="600"/>
              </a:spcBef>
              <a:defRPr/>
            </a:pPr>
            <a:r>
              <a:rPr lang="en-US" sz="1200">
                <a:solidFill>
                  <a:srgbClr val="FFFFFF"/>
                </a:solidFill>
                <a:latin typeface="Aptos" panose="020B0004020202020204" pitchFamily="34" charset="0"/>
                <a:cs typeface="Segoe UI"/>
              </a:rPr>
              <a:t>Teams: SharePoint agents are available in Teams app store (481824) </a:t>
            </a:r>
          </a:p>
          <a:p>
            <a:pPr lvl="0">
              <a:spcBef>
                <a:spcPts val="600"/>
              </a:spcBef>
              <a:defRPr/>
            </a:pPr>
            <a:endParaRPr lang="en-US" sz="1200">
              <a:solidFill>
                <a:srgbClr val="FFFFFF"/>
              </a:solidFill>
              <a:latin typeface="Aptos" panose="020B0004020202020204" pitchFamily="34" charset="0"/>
              <a:cs typeface="Segoe UI"/>
            </a:endParaRPr>
          </a:p>
          <a:p>
            <a:pPr>
              <a:spcBef>
                <a:spcPts val="600"/>
              </a:spcBef>
              <a:defRPr/>
            </a:pPr>
            <a:r>
              <a:rPr lang="en-US" sz="1200">
                <a:solidFill>
                  <a:srgbClr val="FFFFFF"/>
                </a:solidFill>
                <a:latin typeface="Aptos"/>
                <a:cs typeface="Segoe UI"/>
              </a:rPr>
              <a:t>Teams: Add more than one SharePoint agent to Teams chat, channels and meetings (481826)</a:t>
            </a:r>
          </a:p>
          <a:p>
            <a:pPr lvl="0">
              <a:spcBef>
                <a:spcPts val="600"/>
              </a:spcBef>
              <a:defRPr/>
            </a:pPr>
            <a:endParaRPr lang="en-US" sz="1200">
              <a:solidFill>
                <a:srgbClr val="FFFFFF"/>
              </a:solidFill>
              <a:latin typeface="Aptos" panose="020B0004020202020204" pitchFamily="34" charset="0"/>
              <a:cs typeface="Segoe UI"/>
            </a:endParaRPr>
          </a:p>
          <a:p>
            <a:pPr lvl="0">
              <a:spcBef>
                <a:spcPts val="600"/>
              </a:spcBef>
              <a:defRPr/>
            </a:pPr>
            <a:r>
              <a:rPr lang="en-US" sz="1200">
                <a:solidFill>
                  <a:srgbClr val="FFFFFF"/>
                </a:solidFill>
                <a:latin typeface="Aptos" panose="020B0004020202020204" pitchFamily="34" charset="0"/>
                <a:cs typeface="Segoe UI"/>
              </a:rPr>
              <a:t>SharePoint: SharePoint agent web part (481512)</a:t>
            </a:r>
          </a:p>
          <a:p>
            <a:pPr lvl="0">
              <a:spcBef>
                <a:spcPts val="600"/>
              </a:spcBef>
              <a:defRPr/>
            </a:pPr>
            <a:endParaRPr lang="en-US" sz="1200">
              <a:solidFill>
                <a:srgbClr val="FFFFFF"/>
              </a:solidFill>
              <a:latin typeface="Aptos" panose="020B0004020202020204" pitchFamily="34" charset="0"/>
              <a:cs typeface="Segoe UI"/>
            </a:endParaRPr>
          </a:p>
          <a:p>
            <a:pPr lvl="0">
              <a:spcBef>
                <a:spcPts val="600"/>
              </a:spcBef>
              <a:defRPr/>
            </a:pPr>
            <a:r>
              <a:rPr lang="en-US" sz="1200">
                <a:solidFill>
                  <a:srgbClr val="FFFFFF"/>
                </a:solidFill>
                <a:latin typeface="Aptos" panose="020B0004020202020204" pitchFamily="34" charset="0"/>
                <a:cs typeface="Segoe UI"/>
              </a:rPr>
              <a:t>SharePoint: Share and edit SharePoint Site’s built-in agent (480721, 480727)</a:t>
            </a:r>
          </a:p>
          <a:p>
            <a:pPr lvl="0">
              <a:spcBef>
                <a:spcPts val="600"/>
              </a:spcBef>
              <a:defRPr/>
            </a:pPr>
            <a:endParaRPr lang="en-US" sz="1200">
              <a:solidFill>
                <a:srgbClr val="FFFFFF"/>
              </a:solidFill>
              <a:latin typeface="Aptos" panose="020B0004020202020204" pitchFamily="34" charset="0"/>
              <a:cs typeface="Segoe UI"/>
            </a:endParaRPr>
          </a:p>
          <a:p>
            <a:pPr lvl="0">
              <a:spcBef>
                <a:spcPts val="600"/>
              </a:spcBef>
              <a:defRPr/>
            </a:pPr>
            <a:r>
              <a:rPr lang="en-US" sz="1200">
                <a:solidFill>
                  <a:srgbClr val="FFFFFF"/>
                </a:solidFill>
                <a:latin typeface="Aptos" panose="020B0004020202020204" pitchFamily="34" charset="0"/>
                <a:cs typeface="Segoe UI"/>
              </a:rPr>
              <a:t>Ability to add multiple billing policies for Pay-As-You-Go for SharePoint agents</a:t>
            </a:r>
          </a:p>
          <a:p>
            <a:pPr lvl="0">
              <a:spcBef>
                <a:spcPts val="600"/>
              </a:spcBef>
              <a:defRPr/>
            </a:pPr>
            <a:endParaRPr lang="en-US" sz="1200">
              <a:solidFill>
                <a:srgbClr val="FFFFFF"/>
              </a:solidFill>
              <a:latin typeface="Aptos" panose="020B0004020202020204" pitchFamily="34" charset="0"/>
              <a:cs typeface="Segoe UI"/>
            </a:endParaRPr>
          </a:p>
          <a:p>
            <a:pPr lvl="0">
              <a:spcBef>
                <a:spcPts val="600"/>
              </a:spcBef>
              <a:defRPr/>
            </a:pPr>
            <a:endParaRPr lang="en-US" sz="1200">
              <a:solidFill>
                <a:srgbClr val="FFFFFF"/>
              </a:solidFill>
              <a:latin typeface="Aptos" panose="020B0004020202020204" pitchFamily="34" charset="0"/>
              <a:cs typeface="Segoe UI"/>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Segoe UI"/>
            </a:endParaRPr>
          </a:p>
        </p:txBody>
      </p:sp>
      <p:sp>
        <p:nvSpPr>
          <p:cNvPr id="15" name="Rectangle: Top Corners Rounded 14">
            <a:extLst>
              <a:ext uri="{FF2B5EF4-FFF2-40B4-BE49-F238E27FC236}">
                <a16:creationId xmlns:a16="http://schemas.microsoft.com/office/drawing/2014/main" id="{818A41AB-A724-3F5E-854A-10AD6B25C492}"/>
              </a:ext>
            </a:extLst>
          </p:cNvPr>
          <p:cNvSpPr/>
          <p:nvPr/>
        </p:nvSpPr>
        <p:spPr bwMode="auto">
          <a:xfrm>
            <a:off x="606322" y="1436615"/>
            <a:ext cx="3468641" cy="5127698"/>
          </a:xfrm>
          <a:prstGeom prst="round2SameRect">
            <a:avLst>
              <a:gd name="adj1" fmla="val 5607"/>
              <a:gd name="adj2" fmla="val 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F0A9E736-87B8-A2FA-CF56-EE04FA1C959F}"/>
              </a:ext>
            </a:extLst>
          </p:cNvPr>
          <p:cNvSpPr txBox="1"/>
          <p:nvPr/>
        </p:nvSpPr>
        <p:spPr>
          <a:xfrm>
            <a:off x="689469" y="1557782"/>
            <a:ext cx="3305485" cy="4955814"/>
          </a:xfrm>
          <a:prstGeom prst="rect">
            <a:avLst/>
          </a:prstGeom>
        </p:spPr>
        <p:txBody>
          <a:bodyPr vert="horz" lIns="0" tIns="0" rIns="0" bIns="0" rtlCol="0" anchor="t">
            <a:noAutofit/>
          </a:bodyPr>
          <a:lstStyle>
            <a:defPPr>
              <a:defRPr lang="en-US"/>
            </a:defPPr>
            <a:lvl1pPr marR="0" lvl="0" indent="0" fontAlgn="auto">
              <a:lnSpc>
                <a:spcPct val="90000"/>
              </a:lnSpc>
              <a:spcBef>
                <a:spcPts val="900"/>
              </a:spcBef>
              <a:spcAft>
                <a:spcPts val="0"/>
              </a:spcAft>
              <a:buClrTx/>
              <a:buSzTx/>
              <a:buFont typeface="Arial" panose="020B0604020202020204" pitchFamily="34" charset="0"/>
              <a:buNone/>
              <a:tabLst/>
              <a:defRPr kumimoji="0" sz="1600" b="0" i="0" u="none" strike="noStrike" cap="none" spc="0" normalizeH="0" baseline="0">
                <a:ln>
                  <a:noFill/>
                </a:ln>
                <a:solidFill>
                  <a:srgbClr val="2F2F2F"/>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600"/>
              </a:spcBef>
              <a:defRPr/>
            </a:pPr>
            <a:r>
              <a:rPr lang="en-US" sz="1200" dirty="0">
                <a:solidFill>
                  <a:srgbClr val="FFFFFF"/>
                </a:solidFill>
                <a:latin typeface="Aptos" panose="020B0004020202020204" pitchFamily="34" charset="0"/>
                <a:cs typeface="Segoe UI"/>
              </a:rPr>
              <a:t>SharePoint agents (SharePoint, Teams group chat, Teams meeting)</a:t>
            </a:r>
          </a:p>
          <a:p>
            <a:pPr>
              <a:lnSpc>
                <a:spcPct val="100000"/>
              </a:lnSpc>
              <a:spcBef>
                <a:spcPts val="600"/>
              </a:spcBef>
              <a:defRPr/>
            </a:pPr>
            <a:endParaRPr kumimoji="0" lang="en-US" sz="1200" b="0" i="0" u="none" strike="noStrike" kern="1200" cap="none" spc="0" normalizeH="0" baseline="0" noProof="0" dirty="0">
              <a:ln>
                <a:noFill/>
              </a:ln>
              <a:solidFill>
                <a:srgbClr val="FFFFFF"/>
              </a:solidFill>
              <a:effectLst/>
              <a:uLnTx/>
              <a:uFillTx/>
              <a:latin typeface="Aptos" panose="020B0004020202020204" pitchFamily="34" charset="0"/>
              <a:ea typeface="+mn-ea"/>
              <a:cs typeface="Segoe UI"/>
            </a:endParaRPr>
          </a:p>
          <a:p>
            <a:pPr>
              <a:lnSpc>
                <a:spcPct val="100000"/>
              </a:lnSpc>
              <a:spcBef>
                <a:spcPts val="600"/>
              </a:spcBef>
              <a:defRPr/>
            </a:pPr>
            <a:r>
              <a:rPr lang="en-US" sz="1200" dirty="0">
                <a:solidFill>
                  <a:srgbClr val="FFFFFF"/>
                </a:solidFill>
                <a:latin typeface="Aptos" panose="020B0004020202020204" pitchFamily="34" charset="0"/>
                <a:cs typeface="Segoe UI"/>
              </a:rPr>
              <a:t>Pay-As-You-Go for SharePoint agents</a:t>
            </a:r>
          </a:p>
          <a:p>
            <a:pPr>
              <a:lnSpc>
                <a:spcPct val="100000"/>
              </a:lnSpc>
              <a:spcBef>
                <a:spcPts val="600"/>
              </a:spcBef>
              <a:defRPr/>
            </a:pPr>
            <a:endParaRPr lang="en-US" sz="1200" dirty="0">
              <a:solidFill>
                <a:srgbClr val="FFFFFF"/>
              </a:solidFill>
              <a:latin typeface="Aptos" panose="020B0004020202020204" pitchFamily="34" charset="0"/>
              <a:cs typeface="Segoe UI"/>
            </a:endParaRPr>
          </a:p>
          <a:p>
            <a:pPr>
              <a:lnSpc>
                <a:spcPct val="100000"/>
              </a:lnSpc>
              <a:spcBef>
                <a:spcPts val="600"/>
              </a:spcBef>
              <a:defRPr/>
            </a:pPr>
            <a:r>
              <a:rPr lang="en-US" sz="1200" dirty="0">
                <a:solidFill>
                  <a:srgbClr val="FFFFFF"/>
                </a:solidFill>
                <a:latin typeface="Aptos" panose="020B0004020202020204" pitchFamily="34" charset="0"/>
                <a:cs typeface="Segoe UI"/>
              </a:rPr>
              <a:t>Restricted Content Discovery apply to SharePoint agent creation</a:t>
            </a:r>
          </a:p>
          <a:p>
            <a:pPr>
              <a:lnSpc>
                <a:spcPct val="100000"/>
              </a:lnSpc>
              <a:spcBef>
                <a:spcPts val="600"/>
              </a:spcBef>
              <a:defRPr/>
            </a:pPr>
            <a:endParaRPr lang="en-US" sz="1200" dirty="0">
              <a:solidFill>
                <a:srgbClr val="FFFFFF"/>
              </a:solidFill>
              <a:latin typeface="Aptos" panose="020B0004020202020204" pitchFamily="34" charset="0"/>
              <a:cs typeface="Segoe UI"/>
            </a:endParaRPr>
          </a:p>
          <a:p>
            <a:pPr>
              <a:lnSpc>
                <a:spcPct val="100000"/>
              </a:lnSpc>
              <a:spcBef>
                <a:spcPts val="600"/>
              </a:spcBef>
              <a:defRPr/>
            </a:pPr>
            <a:r>
              <a:rPr lang="en-US" sz="1200" dirty="0">
                <a:solidFill>
                  <a:srgbClr val="FFFFFF"/>
                </a:solidFill>
                <a:latin typeface="Aptos" panose="020B0004020202020204" pitchFamily="34" charset="0"/>
                <a:cs typeface="Segoe UI"/>
              </a:rPr>
              <a:t>SharePoint agents trial usage report in Copilot Admin Center</a:t>
            </a:r>
          </a:p>
          <a:p>
            <a:pPr>
              <a:lnSpc>
                <a:spcPct val="100000"/>
              </a:lnSpc>
              <a:spcBef>
                <a:spcPts val="600"/>
              </a:spcBef>
              <a:defRPr/>
            </a:pPr>
            <a:endParaRPr lang="en-US" sz="1200" dirty="0">
              <a:solidFill>
                <a:srgbClr val="FFFFFF"/>
              </a:solidFill>
              <a:latin typeface="Aptos" panose="020B0004020202020204" pitchFamily="34" charset="0"/>
              <a:cs typeface="Segoe UI"/>
            </a:endParaRPr>
          </a:p>
          <a:p>
            <a:pPr>
              <a:lnSpc>
                <a:spcPct val="100000"/>
              </a:lnSpc>
              <a:spcBef>
                <a:spcPts val="600"/>
              </a:spcBef>
              <a:defRPr/>
            </a:pPr>
            <a:r>
              <a:rPr lang="en-US" sz="1200" u="sng" dirty="0">
                <a:solidFill>
                  <a:srgbClr val="FFFFFF"/>
                </a:solidFill>
                <a:latin typeface="Aptos" panose="020B0004020202020204" pitchFamily="34" charset="0"/>
                <a:cs typeface="Segoe UI"/>
              </a:rPr>
              <a:t>Rolling out now:</a:t>
            </a:r>
            <a:r>
              <a:rPr lang="en-US" sz="1200" dirty="0">
                <a:solidFill>
                  <a:srgbClr val="FFFFFF"/>
                </a:solidFill>
                <a:latin typeface="Aptos" panose="020B0004020202020204" pitchFamily="34" charset="0"/>
                <a:cs typeface="Segoe UI"/>
              </a:rPr>
              <a:t> SharePoint: M365/SharePoint Agent Insights for SharePoint Administrators (486861)</a:t>
            </a:r>
          </a:p>
        </p:txBody>
      </p:sp>
      <p:sp>
        <p:nvSpPr>
          <p:cNvPr id="3" name="TextBox 2">
            <a:extLst>
              <a:ext uri="{FF2B5EF4-FFF2-40B4-BE49-F238E27FC236}">
                <a16:creationId xmlns:a16="http://schemas.microsoft.com/office/drawing/2014/main" id="{9558B916-A37A-5A0C-9BB0-510042FCA8E9}"/>
              </a:ext>
            </a:extLst>
          </p:cNvPr>
          <p:cNvSpPr txBox="1"/>
          <p:nvPr/>
        </p:nvSpPr>
        <p:spPr>
          <a:xfrm>
            <a:off x="586882" y="1588759"/>
            <a:ext cx="3396783" cy="4188579"/>
          </a:xfrm>
          <a:prstGeom prst="rect">
            <a:avLst/>
          </a:prstGeom>
        </p:spPr>
        <p:txBody>
          <a:bodyPr vert="horz" lIns="0" tIns="0" rIns="0" bIns="0" rtlCol="0" anchor="t">
            <a:noAutofit/>
          </a:bodyPr>
          <a:lstStyle>
            <a:defPPr>
              <a:defRPr lang="en-US"/>
            </a:defPPr>
            <a:lvl1pPr marR="0" lvl="0" indent="0" fontAlgn="auto">
              <a:lnSpc>
                <a:spcPct val="90000"/>
              </a:lnSpc>
              <a:spcBef>
                <a:spcPts val="900"/>
              </a:spcBef>
              <a:spcAft>
                <a:spcPts val="0"/>
              </a:spcAft>
              <a:buClrTx/>
              <a:buSzTx/>
              <a:buFont typeface="Arial" panose="020B0604020202020204" pitchFamily="34" charset="0"/>
              <a:buNone/>
              <a:tabLst/>
              <a:defRPr kumimoji="0" sz="1600" b="0" i="0" u="none" strike="noStrike" cap="none" spc="0" normalizeH="0" baseline="0">
                <a:ln>
                  <a:noFill/>
                </a:ln>
                <a:solidFill>
                  <a:srgbClr val="2F2F2F"/>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b="0" i="0">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b="0" i="0">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b="0" i="0">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200">
              <a:solidFill>
                <a:srgbClr val="FFFFFF"/>
              </a:solidFill>
              <a:latin typeface="Aptos" panose="020B0004020202020204" pitchFamily="34" charset="0"/>
              <a:cs typeface="Segoe UI"/>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Segoe UI"/>
            </a:endParaRPr>
          </a:p>
        </p:txBody>
      </p:sp>
    </p:spTree>
    <p:extLst>
      <p:ext uri="{BB962C8B-B14F-4D97-AF65-F5344CB8AC3E}">
        <p14:creationId xmlns:p14="http://schemas.microsoft.com/office/powerpoint/2010/main" val="3409135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C339C-F03C-B56B-681C-60511B082B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5EEE97-9563-8580-82F9-86E45181BE43}"/>
              </a:ext>
            </a:extLst>
          </p:cNvPr>
          <p:cNvSpPr txBox="1">
            <a:spLocks/>
          </p:cNvSpPr>
          <p:nvPr/>
        </p:nvSpPr>
        <p:spPr>
          <a:xfrm>
            <a:off x="857451" y="1464968"/>
            <a:ext cx="8193024" cy="7478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50" normalizeH="0" baseline="0" noProof="0" dirty="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a:ea typeface="+mj-ea"/>
                <a:cs typeface="Segoe UI"/>
              </a:rPr>
              <a:t>Resources</a:t>
            </a:r>
            <a:endParaRPr kumimoji="0" lang="en-US" sz="5400" b="1" i="0" u="none" strike="noStrike" kern="1200" cap="none" spc="-50" normalizeH="0" baseline="0" noProof="0" dirty="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
        <p:nvSpPr>
          <p:cNvPr id="2" name="TextBox 1">
            <a:extLst>
              <a:ext uri="{FF2B5EF4-FFF2-40B4-BE49-F238E27FC236}">
                <a16:creationId xmlns:a16="http://schemas.microsoft.com/office/drawing/2014/main" id="{E6FC9CCC-4176-B299-72E5-4D816DC775AF}"/>
              </a:ext>
            </a:extLst>
          </p:cNvPr>
          <p:cNvSpPr txBox="1"/>
          <p:nvPr/>
        </p:nvSpPr>
        <p:spPr>
          <a:xfrm>
            <a:off x="857451" y="2413337"/>
            <a:ext cx="1044359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hlinkClick r:id="rId3"/>
              </a:rPr>
              <a:t>SharePoint agents</a:t>
            </a:r>
            <a:r>
              <a:rPr lang="en-US" sz="2400" dirty="0">
                <a:solidFill>
                  <a:schemeClr val="bg1"/>
                </a:solidFill>
              </a:rPr>
              <a:t> on adoption.microsoft.com</a:t>
            </a:r>
          </a:p>
          <a:p>
            <a:pPr marL="285750" indent="-285750">
              <a:buFont typeface="Arial" panose="020B0604020202020204" pitchFamily="34" charset="0"/>
              <a:buChar char="•"/>
            </a:pPr>
            <a:r>
              <a:rPr lang="en-US" sz="2400" dirty="0">
                <a:solidFill>
                  <a:schemeClr val="bg1"/>
                </a:solidFill>
              </a:rPr>
              <a:t>“</a:t>
            </a:r>
            <a:r>
              <a:rPr lang="en-US" sz="2400" dirty="0">
                <a:solidFill>
                  <a:schemeClr val="bg1"/>
                </a:solidFill>
                <a:hlinkClick r:id="rId4"/>
              </a:rPr>
              <a:t>One-click AI agents in SharePoint and Teams - focused on files you select (Microsoft 365 Copilot)</a:t>
            </a:r>
            <a:r>
              <a:rPr lang="en-US" sz="2400" dirty="0">
                <a:solidFill>
                  <a:schemeClr val="bg1"/>
                </a:solidFill>
              </a:rPr>
              <a:t>” | SharePoint agents covered on Microsoft Mechanics show </a:t>
            </a:r>
          </a:p>
          <a:p>
            <a:pPr marL="285750" indent="-285750">
              <a:buFont typeface="Arial" panose="020B0604020202020204" pitchFamily="34" charset="0"/>
              <a:buChar char="•"/>
            </a:pPr>
            <a:r>
              <a:rPr lang="en-US" sz="2400" dirty="0">
                <a:solidFill>
                  <a:schemeClr val="bg1"/>
                </a:solidFill>
              </a:rPr>
              <a:t>Original </a:t>
            </a:r>
            <a:r>
              <a:rPr lang="en-US" sz="2400" dirty="0">
                <a:solidFill>
                  <a:schemeClr val="bg1"/>
                </a:solidFill>
                <a:hlinkClick r:id="rId5"/>
              </a:rPr>
              <a:t>SharePoint agents GA blog</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t>
            </a:r>
            <a:r>
              <a:rPr lang="en-US" sz="2400" dirty="0">
                <a:solidFill>
                  <a:schemeClr val="bg1"/>
                </a:solidFill>
                <a:hlinkClick r:id="rId6"/>
              </a:rPr>
              <a:t>SharePoint agents in the wild</a:t>
            </a:r>
            <a:r>
              <a:rPr lang="en-US" sz="2400" dirty="0">
                <a:solidFill>
                  <a:schemeClr val="bg1"/>
                </a:solidFill>
              </a:rPr>
              <a:t>” | Related episode from The Intrazone podcast</a:t>
            </a:r>
          </a:p>
        </p:txBody>
      </p:sp>
    </p:spTree>
    <p:extLst>
      <p:ext uri="{BB962C8B-B14F-4D97-AF65-F5344CB8AC3E}">
        <p14:creationId xmlns:p14="http://schemas.microsoft.com/office/powerpoint/2010/main" val="8576459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66EC-FF7F-1844-1434-05CA4A6AD9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ECBE6D-EFFF-4B0E-5EED-1E3ED80E2334}"/>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Thank you</a:t>
            </a:r>
          </a:p>
        </p:txBody>
      </p:sp>
      <p:sp>
        <p:nvSpPr>
          <p:cNvPr id="5" name="Rectangle: Rounded Corners 4">
            <a:extLst>
              <a:ext uri="{FF2B5EF4-FFF2-40B4-BE49-F238E27FC236}">
                <a16:creationId xmlns:a16="http://schemas.microsoft.com/office/drawing/2014/main" id="{7B36E0CF-8800-5A0F-462E-C13D9A46FE6C}"/>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408738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D08430AD-F475-5674-326C-60F016E3416F}"/>
              </a:ext>
            </a:extLst>
          </p:cNvPr>
          <p:cNvSpPr txBox="1">
            <a:spLocks noGrp="1"/>
          </p:cNvSpPr>
          <p:nvPr>
            <p:ph type="title" idx="4294967295"/>
          </p:nvPr>
        </p:nvSpPr>
        <p:spPr>
          <a:xfrm>
            <a:off x="2177902" y="333796"/>
            <a:ext cx="7836195"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Segoe Sans Display Semibold" pitchFamily="2" charset="0"/>
                <a:ea typeface="+mn-ea"/>
                <a:cs typeface="Segoe Sans Display Semibold" pitchFamily="2" charset="0"/>
              </a:rPr>
              <a:t>SharePoint agents</a:t>
            </a:r>
          </a:p>
        </p:txBody>
      </p:sp>
      <p:grpSp>
        <p:nvGrpSpPr>
          <p:cNvPr id="38" name="Group 37" descr="Retrieval">
            <a:extLst>
              <a:ext uri="{FF2B5EF4-FFF2-40B4-BE49-F238E27FC236}">
                <a16:creationId xmlns:a16="http://schemas.microsoft.com/office/drawing/2014/main" id="{2CB13B26-A460-CF40-9DDD-C97372BD91CA}"/>
              </a:ext>
            </a:extLst>
          </p:cNvPr>
          <p:cNvGrpSpPr/>
          <p:nvPr/>
        </p:nvGrpSpPr>
        <p:grpSpPr>
          <a:xfrm>
            <a:off x="4795659" y="1490259"/>
            <a:ext cx="2308421" cy="2808668"/>
            <a:chOff x="2112321" y="2193029"/>
            <a:chExt cx="2308421" cy="2808668"/>
          </a:xfrm>
        </p:grpSpPr>
        <p:sp>
          <p:nvSpPr>
            <p:cNvPr id="6" name="Rectangle: Top Corners Rounded 5">
              <a:extLst>
                <a:ext uri="{FF2B5EF4-FFF2-40B4-BE49-F238E27FC236}">
                  <a16:creationId xmlns:a16="http://schemas.microsoft.com/office/drawing/2014/main" id="{56108B66-9076-854E-3085-36C8FE19882A}"/>
                </a:ext>
              </a:extLst>
            </p:cNvPr>
            <p:cNvSpPr/>
            <p:nvPr/>
          </p:nvSpPr>
          <p:spPr bwMode="auto">
            <a:xfrm flipV="1">
              <a:off x="2112321" y="3085460"/>
              <a:ext cx="2308421" cy="1916237"/>
            </a:xfrm>
            <a:prstGeom prst="round2SameRect">
              <a:avLst/>
            </a:prstGeom>
            <a:solidFill>
              <a:srgbClr val="F5D7EA"/>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1056473D-E455-8873-A112-077D5885BE7B}"/>
                </a:ext>
              </a:extLst>
            </p:cNvPr>
            <p:cNvSpPr/>
            <p:nvPr/>
          </p:nvSpPr>
          <p:spPr bwMode="auto">
            <a:xfrm>
              <a:off x="2112321" y="2193029"/>
              <a:ext cx="2308421" cy="892431"/>
            </a:xfrm>
            <a:prstGeom prst="rect">
              <a:avLst/>
            </a:prstGeom>
            <a:solidFill>
              <a:srgbClr val="F2CAE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9FB6B9B0-E106-6E25-2153-907DD450E132}"/>
                </a:ext>
              </a:extLst>
            </p:cNvPr>
            <p:cNvGrpSpPr/>
            <p:nvPr/>
          </p:nvGrpSpPr>
          <p:grpSpPr>
            <a:xfrm>
              <a:off x="2770859" y="2331164"/>
              <a:ext cx="991344" cy="991341"/>
              <a:chOff x="2926231" y="2534689"/>
              <a:chExt cx="991344" cy="991341"/>
            </a:xfrm>
          </p:grpSpPr>
          <p:grpSp>
            <p:nvGrpSpPr>
              <p:cNvPr id="24" name="Group 23">
                <a:extLst>
                  <a:ext uri="{FF2B5EF4-FFF2-40B4-BE49-F238E27FC236}">
                    <a16:creationId xmlns:a16="http://schemas.microsoft.com/office/drawing/2014/main" id="{85D42AD5-6635-3E76-B67C-E6FC24CEDB39}"/>
                  </a:ext>
                </a:extLst>
              </p:cNvPr>
              <p:cNvGrpSpPr/>
              <p:nvPr/>
            </p:nvGrpSpPr>
            <p:grpSpPr>
              <a:xfrm>
                <a:off x="2926231" y="2534689"/>
                <a:ext cx="991344" cy="991341"/>
                <a:chOff x="3031090" y="2734209"/>
                <a:chExt cx="752625" cy="752623"/>
              </a:xfrm>
            </p:grpSpPr>
            <p:sp>
              <p:nvSpPr>
                <p:cNvPr id="26" name="Oval 25">
                  <a:extLst>
                    <a:ext uri="{FF2B5EF4-FFF2-40B4-BE49-F238E27FC236}">
                      <a16:creationId xmlns:a16="http://schemas.microsoft.com/office/drawing/2014/main" id="{46E1C9B4-7C0F-1540-05D7-1810776DF223}"/>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7" name="Oval 26">
                  <a:extLst>
                    <a:ext uri="{FF2B5EF4-FFF2-40B4-BE49-F238E27FC236}">
                      <a16:creationId xmlns:a16="http://schemas.microsoft.com/office/drawing/2014/main" id="{19C6872C-B542-DF84-D5CF-15935E99748A}"/>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40" name="Graphic 24" descr="Chat outline">
                <a:extLst>
                  <a:ext uri="{FF2B5EF4-FFF2-40B4-BE49-F238E27FC236}">
                    <a16:creationId xmlns:a16="http://schemas.microsoft.com/office/drawing/2014/main" id="{10D6BE5A-AA79-FE40-FE0A-CC81624469C0}"/>
                  </a:ext>
                </a:extLst>
              </p:cNvPr>
              <p:cNvSpPr/>
              <p:nvPr/>
            </p:nvSpPr>
            <p:spPr>
              <a:xfrm>
                <a:off x="3172911" y="2864428"/>
                <a:ext cx="493239" cy="345316"/>
              </a:xfrm>
              <a:custGeom>
                <a:avLst/>
                <a:gdLst>
                  <a:gd name="connsiteX0" fmla="*/ 468577 w 493239"/>
                  <a:gd name="connsiteY0" fmla="*/ 67820 h 345316"/>
                  <a:gd name="connsiteX1" fmla="*/ 308274 w 493239"/>
                  <a:gd name="connsiteY1" fmla="*/ 67820 h 345316"/>
                  <a:gd name="connsiteX2" fmla="*/ 308274 w 493239"/>
                  <a:gd name="connsiteY2" fmla="*/ 24662 h 345316"/>
                  <a:gd name="connsiteX3" fmla="*/ 283613 w 493239"/>
                  <a:gd name="connsiteY3" fmla="*/ 0 h 345316"/>
                  <a:gd name="connsiteX4" fmla="*/ 24662 w 493239"/>
                  <a:gd name="connsiteY4" fmla="*/ 0 h 345316"/>
                  <a:gd name="connsiteX5" fmla="*/ 0 w 493239"/>
                  <a:gd name="connsiteY5" fmla="*/ 24662 h 345316"/>
                  <a:gd name="connsiteX6" fmla="*/ 0 w 493239"/>
                  <a:gd name="connsiteY6" fmla="*/ 191179 h 345316"/>
                  <a:gd name="connsiteX7" fmla="*/ 24662 w 493239"/>
                  <a:gd name="connsiteY7" fmla="*/ 215841 h 345316"/>
                  <a:gd name="connsiteX8" fmla="*/ 61655 w 493239"/>
                  <a:gd name="connsiteY8" fmla="*/ 215841 h 345316"/>
                  <a:gd name="connsiteX9" fmla="*/ 61655 w 493239"/>
                  <a:gd name="connsiteY9" fmla="*/ 277496 h 345316"/>
                  <a:gd name="connsiteX10" fmla="*/ 123310 w 493239"/>
                  <a:gd name="connsiteY10" fmla="*/ 215841 h 345316"/>
                  <a:gd name="connsiteX11" fmla="*/ 184965 w 493239"/>
                  <a:gd name="connsiteY11" fmla="*/ 215841 h 345316"/>
                  <a:gd name="connsiteX12" fmla="*/ 184965 w 493239"/>
                  <a:gd name="connsiteY12" fmla="*/ 259000 h 345316"/>
                  <a:gd name="connsiteX13" fmla="*/ 209627 w 493239"/>
                  <a:gd name="connsiteY13" fmla="*/ 283662 h 345316"/>
                  <a:gd name="connsiteX14" fmla="*/ 369929 w 493239"/>
                  <a:gd name="connsiteY14" fmla="*/ 283662 h 345316"/>
                  <a:gd name="connsiteX15" fmla="*/ 431584 w 493239"/>
                  <a:gd name="connsiteY15" fmla="*/ 345317 h 345316"/>
                  <a:gd name="connsiteX16" fmla="*/ 431584 w 493239"/>
                  <a:gd name="connsiteY16" fmla="*/ 283662 h 345316"/>
                  <a:gd name="connsiteX17" fmla="*/ 468577 w 493239"/>
                  <a:gd name="connsiteY17" fmla="*/ 283662 h 345316"/>
                  <a:gd name="connsiteX18" fmla="*/ 493239 w 493239"/>
                  <a:gd name="connsiteY18" fmla="*/ 259000 h 345316"/>
                  <a:gd name="connsiteX19" fmla="*/ 493239 w 493239"/>
                  <a:gd name="connsiteY19" fmla="*/ 92488 h 345316"/>
                  <a:gd name="connsiteX20" fmla="*/ 468577 w 493239"/>
                  <a:gd name="connsiteY20" fmla="*/ 67820 h 345316"/>
                  <a:gd name="connsiteX21" fmla="*/ 184965 w 493239"/>
                  <a:gd name="connsiteY21" fmla="*/ 92482 h 345316"/>
                  <a:gd name="connsiteX22" fmla="*/ 184965 w 493239"/>
                  <a:gd name="connsiteY22" fmla="*/ 203517 h 345316"/>
                  <a:gd name="connsiteX23" fmla="*/ 118217 w 493239"/>
                  <a:gd name="connsiteY23" fmla="*/ 203517 h 345316"/>
                  <a:gd name="connsiteX24" fmla="*/ 114604 w 493239"/>
                  <a:gd name="connsiteY24" fmla="*/ 207130 h 345316"/>
                  <a:gd name="connsiteX25" fmla="*/ 73986 w 493239"/>
                  <a:gd name="connsiteY25" fmla="*/ 247748 h 345316"/>
                  <a:gd name="connsiteX26" fmla="*/ 73986 w 493239"/>
                  <a:gd name="connsiteY26" fmla="*/ 203517 h 345316"/>
                  <a:gd name="connsiteX27" fmla="*/ 24662 w 493239"/>
                  <a:gd name="connsiteY27" fmla="*/ 203517 h 345316"/>
                  <a:gd name="connsiteX28" fmla="*/ 12331 w 493239"/>
                  <a:gd name="connsiteY28" fmla="*/ 191186 h 345316"/>
                  <a:gd name="connsiteX29" fmla="*/ 12331 w 493239"/>
                  <a:gd name="connsiteY29" fmla="*/ 24668 h 345316"/>
                  <a:gd name="connsiteX30" fmla="*/ 24662 w 493239"/>
                  <a:gd name="connsiteY30" fmla="*/ 12337 h 345316"/>
                  <a:gd name="connsiteX31" fmla="*/ 283613 w 493239"/>
                  <a:gd name="connsiteY31" fmla="*/ 12337 h 345316"/>
                  <a:gd name="connsiteX32" fmla="*/ 295944 w 493239"/>
                  <a:gd name="connsiteY32" fmla="*/ 24668 h 345316"/>
                  <a:gd name="connsiteX33" fmla="*/ 295944 w 493239"/>
                  <a:gd name="connsiteY33" fmla="*/ 67827 h 345316"/>
                  <a:gd name="connsiteX34" fmla="*/ 209627 w 493239"/>
                  <a:gd name="connsiteY34" fmla="*/ 67827 h 345316"/>
                  <a:gd name="connsiteX35" fmla="*/ 184965 w 493239"/>
                  <a:gd name="connsiteY35" fmla="*/ 92488 h 345316"/>
                  <a:gd name="connsiteX36" fmla="*/ 480908 w 493239"/>
                  <a:gd name="connsiteY36" fmla="*/ 259000 h 345316"/>
                  <a:gd name="connsiteX37" fmla="*/ 468577 w 493239"/>
                  <a:gd name="connsiteY37" fmla="*/ 271331 h 345316"/>
                  <a:gd name="connsiteX38" fmla="*/ 419253 w 493239"/>
                  <a:gd name="connsiteY38" fmla="*/ 271331 h 345316"/>
                  <a:gd name="connsiteX39" fmla="*/ 419253 w 493239"/>
                  <a:gd name="connsiteY39" fmla="*/ 315562 h 345316"/>
                  <a:gd name="connsiteX40" fmla="*/ 378672 w 493239"/>
                  <a:gd name="connsiteY40" fmla="*/ 274925 h 345316"/>
                  <a:gd name="connsiteX41" fmla="*/ 375059 w 493239"/>
                  <a:gd name="connsiteY41" fmla="*/ 271312 h 345316"/>
                  <a:gd name="connsiteX42" fmla="*/ 209627 w 493239"/>
                  <a:gd name="connsiteY42" fmla="*/ 271312 h 345316"/>
                  <a:gd name="connsiteX43" fmla="*/ 197296 w 493239"/>
                  <a:gd name="connsiteY43" fmla="*/ 258981 h 345316"/>
                  <a:gd name="connsiteX44" fmla="*/ 197296 w 493239"/>
                  <a:gd name="connsiteY44" fmla="*/ 92488 h 345316"/>
                  <a:gd name="connsiteX45" fmla="*/ 209627 w 493239"/>
                  <a:gd name="connsiteY45" fmla="*/ 80158 h 345316"/>
                  <a:gd name="connsiteX46" fmla="*/ 468577 w 493239"/>
                  <a:gd name="connsiteY46" fmla="*/ 80158 h 345316"/>
                  <a:gd name="connsiteX47" fmla="*/ 480908 w 493239"/>
                  <a:gd name="connsiteY47" fmla="*/ 92488 h 3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93239" h="345316">
                    <a:moveTo>
                      <a:pt x="468577" y="67820"/>
                    </a:moveTo>
                    <a:lnTo>
                      <a:pt x="308274" y="67820"/>
                    </a:lnTo>
                    <a:lnTo>
                      <a:pt x="308274" y="24662"/>
                    </a:lnTo>
                    <a:cubicBezTo>
                      <a:pt x="308234" y="11058"/>
                      <a:pt x="297216" y="41"/>
                      <a:pt x="283613" y="0"/>
                    </a:cubicBezTo>
                    <a:lnTo>
                      <a:pt x="24662" y="0"/>
                    </a:lnTo>
                    <a:cubicBezTo>
                      <a:pt x="11058" y="41"/>
                      <a:pt x="41" y="11058"/>
                      <a:pt x="0" y="24662"/>
                    </a:cubicBezTo>
                    <a:lnTo>
                      <a:pt x="0" y="191179"/>
                    </a:lnTo>
                    <a:cubicBezTo>
                      <a:pt x="41" y="204783"/>
                      <a:pt x="11058" y="215801"/>
                      <a:pt x="24662" y="215841"/>
                    </a:cubicBezTo>
                    <a:lnTo>
                      <a:pt x="61655" y="215841"/>
                    </a:lnTo>
                    <a:lnTo>
                      <a:pt x="61655" y="277496"/>
                    </a:lnTo>
                    <a:lnTo>
                      <a:pt x="123310" y="215841"/>
                    </a:lnTo>
                    <a:lnTo>
                      <a:pt x="184965" y="215841"/>
                    </a:lnTo>
                    <a:lnTo>
                      <a:pt x="184965" y="259000"/>
                    </a:lnTo>
                    <a:cubicBezTo>
                      <a:pt x="185005" y="272603"/>
                      <a:pt x="196023" y="283621"/>
                      <a:pt x="209627" y="283662"/>
                    </a:cubicBezTo>
                    <a:lnTo>
                      <a:pt x="369929" y="283662"/>
                    </a:lnTo>
                    <a:lnTo>
                      <a:pt x="431584" y="345317"/>
                    </a:lnTo>
                    <a:lnTo>
                      <a:pt x="431584" y="283662"/>
                    </a:lnTo>
                    <a:lnTo>
                      <a:pt x="468577" y="283662"/>
                    </a:lnTo>
                    <a:cubicBezTo>
                      <a:pt x="482181" y="283621"/>
                      <a:pt x="493198" y="272603"/>
                      <a:pt x="493239" y="259000"/>
                    </a:cubicBezTo>
                    <a:lnTo>
                      <a:pt x="493239" y="92488"/>
                    </a:lnTo>
                    <a:cubicBezTo>
                      <a:pt x="493202" y="78883"/>
                      <a:pt x="482183" y="67861"/>
                      <a:pt x="468577" y="67820"/>
                    </a:cubicBezTo>
                    <a:close/>
                    <a:moveTo>
                      <a:pt x="184965" y="92482"/>
                    </a:moveTo>
                    <a:lnTo>
                      <a:pt x="184965" y="203517"/>
                    </a:lnTo>
                    <a:lnTo>
                      <a:pt x="118217" y="203517"/>
                    </a:lnTo>
                    <a:lnTo>
                      <a:pt x="114604" y="207130"/>
                    </a:lnTo>
                    <a:lnTo>
                      <a:pt x="73986" y="247748"/>
                    </a:lnTo>
                    <a:lnTo>
                      <a:pt x="73986" y="203517"/>
                    </a:lnTo>
                    <a:lnTo>
                      <a:pt x="24662" y="203517"/>
                    </a:lnTo>
                    <a:cubicBezTo>
                      <a:pt x="17852" y="203517"/>
                      <a:pt x="12331" y="197996"/>
                      <a:pt x="12331" y="191186"/>
                    </a:cubicBezTo>
                    <a:lnTo>
                      <a:pt x="12331" y="24668"/>
                    </a:lnTo>
                    <a:cubicBezTo>
                      <a:pt x="12331" y="17858"/>
                      <a:pt x="17852" y="12337"/>
                      <a:pt x="24662" y="12337"/>
                    </a:cubicBezTo>
                    <a:lnTo>
                      <a:pt x="283613" y="12337"/>
                    </a:lnTo>
                    <a:cubicBezTo>
                      <a:pt x="290423" y="12337"/>
                      <a:pt x="295944" y="17858"/>
                      <a:pt x="295944" y="24668"/>
                    </a:cubicBezTo>
                    <a:lnTo>
                      <a:pt x="295944" y="67827"/>
                    </a:lnTo>
                    <a:lnTo>
                      <a:pt x="209627" y="67827"/>
                    </a:lnTo>
                    <a:cubicBezTo>
                      <a:pt x="196023" y="67867"/>
                      <a:pt x="185005" y="78885"/>
                      <a:pt x="184965" y="92488"/>
                    </a:cubicBezTo>
                    <a:close/>
                    <a:moveTo>
                      <a:pt x="480908" y="259000"/>
                    </a:moveTo>
                    <a:cubicBezTo>
                      <a:pt x="480908" y="265810"/>
                      <a:pt x="475388" y="271331"/>
                      <a:pt x="468577" y="271331"/>
                    </a:cubicBezTo>
                    <a:lnTo>
                      <a:pt x="419253" y="271331"/>
                    </a:lnTo>
                    <a:lnTo>
                      <a:pt x="419253" y="315562"/>
                    </a:lnTo>
                    <a:lnTo>
                      <a:pt x="378672" y="274925"/>
                    </a:lnTo>
                    <a:lnTo>
                      <a:pt x="375059" y="271312"/>
                    </a:lnTo>
                    <a:lnTo>
                      <a:pt x="209627" y="271312"/>
                    </a:lnTo>
                    <a:cubicBezTo>
                      <a:pt x="202816" y="271312"/>
                      <a:pt x="197296" y="265792"/>
                      <a:pt x="197296" y="258981"/>
                    </a:cubicBezTo>
                    <a:lnTo>
                      <a:pt x="197296" y="92488"/>
                    </a:lnTo>
                    <a:cubicBezTo>
                      <a:pt x="197296" y="85678"/>
                      <a:pt x="202816" y="80158"/>
                      <a:pt x="209627" y="80158"/>
                    </a:cubicBezTo>
                    <a:lnTo>
                      <a:pt x="468577" y="80158"/>
                    </a:lnTo>
                    <a:cubicBezTo>
                      <a:pt x="475388" y="80158"/>
                      <a:pt x="480908" y="85678"/>
                      <a:pt x="480908" y="92488"/>
                    </a:cubicBezTo>
                    <a:close/>
                  </a:path>
                </a:pathLst>
              </a:custGeom>
              <a:solidFill>
                <a:srgbClr val="D043A0"/>
              </a:solidFill>
              <a:ln w="615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6AAD21EA-E35D-8C4F-A31F-1A9966EA2AD1}"/>
                </a:ext>
              </a:extLst>
            </p:cNvPr>
            <p:cNvSpPr txBox="1"/>
            <p:nvPr/>
          </p:nvSpPr>
          <p:spPr>
            <a:xfrm>
              <a:off x="2273555" y="3363390"/>
              <a:ext cx="1985952" cy="129266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D043A0"/>
                  </a:solidFill>
                  <a:effectLst/>
                  <a:uLnTx/>
                  <a:uFillTx/>
                  <a:latin typeface="Segoe Sans Display Semibold" pitchFamily="2" charset="0"/>
                  <a:ea typeface="+mn-ea"/>
                  <a:cs typeface="Segoe Sans Display Semibold" pitchFamily="2" charset="0"/>
                </a:rPr>
                <a:t>Knowledge</a:t>
              </a:r>
              <a:endParaRPr kumimoji="0" lang="en-US" sz="1400" b="0" i="0" u="none" strike="noStrike" kern="0" cap="none" spc="0" normalizeH="0" baseline="0" noProof="0">
                <a:ln>
                  <a:noFill/>
                </a:ln>
                <a:solidFill>
                  <a:srgbClr val="D043A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Retrieve information </a:t>
              </a:r>
              <a:r>
                <a:rPr kumimoji="0" lang="en-US" sz="13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from grounding data, reason, summarize, and answer user questions</a:t>
              </a:r>
            </a:p>
          </p:txBody>
        </p:sp>
      </p:grpSp>
      <p:pic>
        <p:nvPicPr>
          <p:cNvPr id="42" name="Picture 41" descr="A logo with a black background&#10;&#10;AI-generated content may be incorrect.">
            <a:extLst>
              <a:ext uri="{FF2B5EF4-FFF2-40B4-BE49-F238E27FC236}">
                <a16:creationId xmlns:a16="http://schemas.microsoft.com/office/drawing/2014/main" id="{13D7ACE0-E133-07C6-A719-809E2E366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733" y="3668396"/>
            <a:ext cx="1167382" cy="1167382"/>
          </a:xfrm>
          <a:prstGeom prst="rect">
            <a:avLst/>
          </a:prstGeom>
        </p:spPr>
      </p:pic>
      <p:pic>
        <p:nvPicPr>
          <p:cNvPr id="44" name="Picture 43">
            <a:extLst>
              <a:ext uri="{FF2B5EF4-FFF2-40B4-BE49-F238E27FC236}">
                <a16:creationId xmlns:a16="http://schemas.microsoft.com/office/drawing/2014/main" id="{6D3F6EA0-7EE1-8125-C6F8-2A9D957754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5269568" y="4008426"/>
            <a:ext cx="538849" cy="507350"/>
          </a:xfrm>
          <a:prstGeom prst="rect">
            <a:avLst/>
          </a:prstGeom>
          <a:ln w="7441" cap="flat">
            <a:noFill/>
            <a:prstDash val="solid"/>
            <a:miter/>
          </a:ln>
          <a:effectLst>
            <a:outerShdw blurRad="50800" dist="38100" dir="5400000" algn="t" rotWithShape="0">
              <a:prstClr val="black">
                <a:alpha val="40000"/>
              </a:prstClr>
            </a:outerShdw>
          </a:effectLst>
        </p:spPr>
      </p:pic>
      <p:sp>
        <p:nvSpPr>
          <p:cNvPr id="50" name="Rectangle: Rounded Corners 49">
            <a:extLst>
              <a:ext uri="{FF2B5EF4-FFF2-40B4-BE49-F238E27FC236}">
                <a16:creationId xmlns:a16="http://schemas.microsoft.com/office/drawing/2014/main" id="{BF6C597E-4AE5-075E-8C78-5C5DC8FA41FD}"/>
              </a:ext>
            </a:extLst>
          </p:cNvPr>
          <p:cNvSpPr/>
          <p:nvPr/>
        </p:nvSpPr>
        <p:spPr bwMode="auto">
          <a:xfrm>
            <a:off x="5248564" y="4974005"/>
            <a:ext cx="1397863" cy="222587"/>
          </a:xfrm>
          <a:prstGeom prst="roundRect">
            <a:avLst>
              <a:gd name="adj" fmla="val 50000"/>
            </a:avLst>
          </a:prstGeom>
          <a:solidFill>
            <a:srgbClr val="FF5C39"/>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Users</a:t>
            </a:r>
            <a:r>
              <a:rPr lang="en-US" sz="1100">
                <a:solidFill>
                  <a:srgbClr val="FFFFFF"/>
                </a:solidFill>
                <a:latin typeface="Segoe UI Semibold"/>
                <a:ea typeface="Segoe UI" pitchFamily="34" charset="0"/>
                <a:cs typeface="Segoe UI" pitchFamily="34" charset="0"/>
              </a:rPr>
              <a:t>/Creators</a:t>
            </a:r>
            <a:endParaRPr kumimoji="0" lang="en-US" sz="11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 name="!!1">
            <a:extLst>
              <a:ext uri="{FF2B5EF4-FFF2-40B4-BE49-F238E27FC236}">
                <a16:creationId xmlns:a16="http://schemas.microsoft.com/office/drawing/2014/main" id="{301BEC9E-5307-6543-F567-B28732F157A5}"/>
              </a:ext>
            </a:extLst>
          </p:cNvPr>
          <p:cNvSpPr/>
          <p:nvPr/>
        </p:nvSpPr>
        <p:spPr>
          <a:xfrm>
            <a:off x="1229463" y="5552825"/>
            <a:ext cx="2881950"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rPr>
              <a:t>Reallocate time to higher-value tasks </a:t>
            </a:r>
          </a:p>
        </p:txBody>
      </p:sp>
      <p:pic>
        <p:nvPicPr>
          <p:cNvPr id="15" name="Picture 15">
            <a:extLst>
              <a:ext uri="{FF2B5EF4-FFF2-40B4-BE49-F238E27FC236}">
                <a16:creationId xmlns:a16="http://schemas.microsoft.com/office/drawing/2014/main" id="{B1D674AB-E167-3A48-B34E-83DB5FB4CF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7888" y="5521335"/>
            <a:ext cx="541692" cy="541692"/>
          </a:xfrm>
          <a:prstGeom prst="rect">
            <a:avLst/>
          </a:prstGeom>
        </p:spPr>
      </p:pic>
      <p:sp>
        <p:nvSpPr>
          <p:cNvPr id="25" name="!!2">
            <a:extLst>
              <a:ext uri="{FF2B5EF4-FFF2-40B4-BE49-F238E27FC236}">
                <a16:creationId xmlns:a16="http://schemas.microsoft.com/office/drawing/2014/main" id="{6E6AB98D-06E7-2A1A-DA8E-DC613F015CDD}"/>
              </a:ext>
            </a:extLst>
          </p:cNvPr>
          <p:cNvSpPr/>
          <p:nvPr/>
        </p:nvSpPr>
        <p:spPr>
          <a:xfrm>
            <a:off x="5179095" y="5576998"/>
            <a:ext cx="2705726"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rPr>
              <a:t>Complete higher-value tasks faster</a:t>
            </a:r>
          </a:p>
        </p:txBody>
      </p:sp>
      <p:pic>
        <p:nvPicPr>
          <p:cNvPr id="30" name="Picture 10">
            <a:extLst>
              <a:ext uri="{FF2B5EF4-FFF2-40B4-BE49-F238E27FC236}">
                <a16:creationId xmlns:a16="http://schemas.microsoft.com/office/drawing/2014/main" id="{83583F84-A5EF-B9AD-F437-89B66A8284D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82303" y="5583151"/>
            <a:ext cx="541692" cy="541692"/>
          </a:xfrm>
          <a:prstGeom prst="rect">
            <a:avLst/>
          </a:prstGeom>
        </p:spPr>
      </p:pic>
      <p:sp>
        <p:nvSpPr>
          <p:cNvPr id="32" name="!!3">
            <a:extLst>
              <a:ext uri="{FF2B5EF4-FFF2-40B4-BE49-F238E27FC236}">
                <a16:creationId xmlns:a16="http://schemas.microsoft.com/office/drawing/2014/main" id="{A56CB3A8-18B9-51F8-7755-2E842B4004BD}"/>
              </a:ext>
            </a:extLst>
          </p:cNvPr>
          <p:cNvSpPr/>
          <p:nvPr/>
        </p:nvSpPr>
        <p:spPr>
          <a:xfrm>
            <a:off x="8995054" y="5607515"/>
            <a:ext cx="2674789"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rPr>
              <a:t>Complete more of the same tasks</a:t>
            </a:r>
          </a:p>
        </p:txBody>
      </p:sp>
      <p:pic>
        <p:nvPicPr>
          <p:cNvPr id="37" name="Picture 14">
            <a:extLst>
              <a:ext uri="{FF2B5EF4-FFF2-40B4-BE49-F238E27FC236}">
                <a16:creationId xmlns:a16="http://schemas.microsoft.com/office/drawing/2014/main" id="{78E66EFE-2E48-90D8-DE27-7FFF01CF84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19749" y="5583151"/>
            <a:ext cx="541692" cy="541692"/>
          </a:xfrm>
          <a:prstGeom prst="rect">
            <a:avLst/>
          </a:prstGeom>
        </p:spPr>
      </p:pic>
    </p:spTree>
    <p:extLst>
      <p:ext uri="{BB962C8B-B14F-4D97-AF65-F5344CB8AC3E}">
        <p14:creationId xmlns:p14="http://schemas.microsoft.com/office/powerpoint/2010/main" val="2520236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D924-67D4-4852-79B2-45BEBA888AFF}"/>
              </a:ext>
            </a:extLst>
          </p:cNvPr>
          <p:cNvSpPr>
            <a:spLocks noGrp="1"/>
          </p:cNvSpPr>
          <p:nvPr>
            <p:ph type="title"/>
          </p:nvPr>
        </p:nvSpPr>
        <p:spPr/>
        <p:txBody>
          <a:bodyPr/>
          <a:lstStyle/>
          <a:p>
            <a:r>
              <a:rPr lang="en-US"/>
              <a:t>Business Scenarios</a:t>
            </a:r>
          </a:p>
        </p:txBody>
      </p:sp>
      <p:sp>
        <p:nvSpPr>
          <p:cNvPr id="3" name="Rectangle: Rounded Corners 2">
            <a:extLst>
              <a:ext uri="{FF2B5EF4-FFF2-40B4-BE49-F238E27FC236}">
                <a16:creationId xmlns:a16="http://schemas.microsoft.com/office/drawing/2014/main" id="{260E5F49-AFE2-3508-1C66-FBAD6A898701}"/>
              </a:ext>
              <a:ext uri="{C183D7F6-B498-43B3-948B-1728B52AA6E4}">
                <adec:decorative xmlns:adec="http://schemas.microsoft.com/office/drawing/2017/decorative" val="1"/>
              </a:ext>
            </a:extLst>
          </p:cNvPr>
          <p:cNvSpPr>
            <a:spLocks/>
          </p:cNvSpPr>
          <p:nvPr/>
        </p:nvSpPr>
        <p:spPr bwMode="auto">
          <a:xfrm>
            <a:off x="442685" y="1742152"/>
            <a:ext cx="11306629" cy="4620996"/>
          </a:xfrm>
          <a:prstGeom prst="roundRect">
            <a:avLst>
              <a:gd name="adj" fmla="val 3782"/>
            </a:avLst>
          </a:prstGeom>
          <a:solidFill>
            <a:schemeClr val="bg1">
              <a:alpha val="50000"/>
            </a:schemeClr>
          </a:solidFill>
          <a:ln w="19050">
            <a:noFill/>
          </a:ln>
        </p:spPr>
        <p:txBody>
          <a:bodyPr wrap="square" lIns="91440" tIns="91440" rIns="91440" bIns="36576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Rounded Corners 3">
            <a:extLst>
              <a:ext uri="{FF2B5EF4-FFF2-40B4-BE49-F238E27FC236}">
                <a16:creationId xmlns:a16="http://schemas.microsoft.com/office/drawing/2014/main" id="{6427F250-A4F9-326C-83CF-CAB47D1C39FF}"/>
              </a:ext>
              <a:ext uri="{C183D7F6-B498-43B3-948B-1728B52AA6E4}">
                <adec:decorative xmlns:adec="http://schemas.microsoft.com/office/drawing/2017/decorative" val="1"/>
              </a:ext>
            </a:extLst>
          </p:cNvPr>
          <p:cNvSpPr>
            <a:spLocks/>
          </p:cNvSpPr>
          <p:nvPr/>
        </p:nvSpPr>
        <p:spPr bwMode="auto">
          <a:xfrm>
            <a:off x="442684" y="1742150"/>
            <a:ext cx="11306629" cy="4620997"/>
          </a:xfrm>
          <a:prstGeom prst="roundRect">
            <a:avLst>
              <a:gd name="adj" fmla="val 3628"/>
            </a:avLst>
          </a:prstGeom>
          <a:noFill/>
          <a:ln w="19050">
            <a:solidFill>
              <a:schemeClr val="tx1">
                <a:lumMod val="50000"/>
                <a:lumOff val="50000"/>
              </a:schemeClr>
            </a:solidFill>
          </a:ln>
        </p:spPr>
        <p:txBody>
          <a:bodyPr wrap="square" lIns="91440" tIns="91440" rIns="91440" bIns="36576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graphicFrame>
        <p:nvGraphicFramePr>
          <p:cNvPr id="5" name="Table 4">
            <a:extLst>
              <a:ext uri="{FF2B5EF4-FFF2-40B4-BE49-F238E27FC236}">
                <a16:creationId xmlns:a16="http://schemas.microsoft.com/office/drawing/2014/main" id="{7EDE2DDB-1C35-3848-286F-2CC16286CE7D}"/>
              </a:ext>
            </a:extLst>
          </p:cNvPr>
          <p:cNvGraphicFramePr>
            <a:graphicFrameLocks noGrp="1"/>
          </p:cNvGraphicFramePr>
          <p:nvPr>
            <p:extLst>
              <p:ext uri="{D42A27DB-BD31-4B8C-83A1-F6EECF244321}">
                <p14:modId xmlns:p14="http://schemas.microsoft.com/office/powerpoint/2010/main" val="1895285394"/>
              </p:ext>
            </p:extLst>
          </p:nvPr>
        </p:nvGraphicFramePr>
        <p:xfrm>
          <a:off x="571480" y="2349784"/>
          <a:ext cx="11049019" cy="3816378"/>
        </p:xfrm>
        <a:graphic>
          <a:graphicData uri="http://schemas.openxmlformats.org/drawingml/2006/table">
            <a:tbl>
              <a:tblPr firstRow="1" bandRow="1">
                <a:tableStyleId>{5C22544A-7EE6-4342-B048-85BDC9FD1C3A}</a:tableStyleId>
              </a:tblPr>
              <a:tblGrid>
                <a:gridCol w="1165838">
                  <a:extLst>
                    <a:ext uri="{9D8B030D-6E8A-4147-A177-3AD203B41FA5}">
                      <a16:colId xmlns:a16="http://schemas.microsoft.com/office/drawing/2014/main" val="419529123"/>
                    </a:ext>
                  </a:extLst>
                </a:gridCol>
                <a:gridCol w="1411883">
                  <a:extLst>
                    <a:ext uri="{9D8B030D-6E8A-4147-A177-3AD203B41FA5}">
                      <a16:colId xmlns:a16="http://schemas.microsoft.com/office/drawing/2014/main" val="1793691201"/>
                    </a:ext>
                  </a:extLst>
                </a:gridCol>
                <a:gridCol w="1411883">
                  <a:extLst>
                    <a:ext uri="{9D8B030D-6E8A-4147-A177-3AD203B41FA5}">
                      <a16:colId xmlns:a16="http://schemas.microsoft.com/office/drawing/2014/main" val="757685473"/>
                    </a:ext>
                  </a:extLst>
                </a:gridCol>
                <a:gridCol w="1411883">
                  <a:extLst>
                    <a:ext uri="{9D8B030D-6E8A-4147-A177-3AD203B41FA5}">
                      <a16:colId xmlns:a16="http://schemas.microsoft.com/office/drawing/2014/main" val="1936690869"/>
                    </a:ext>
                  </a:extLst>
                </a:gridCol>
                <a:gridCol w="1411883">
                  <a:extLst>
                    <a:ext uri="{9D8B030D-6E8A-4147-A177-3AD203B41FA5}">
                      <a16:colId xmlns:a16="http://schemas.microsoft.com/office/drawing/2014/main" val="717494166"/>
                    </a:ext>
                  </a:extLst>
                </a:gridCol>
                <a:gridCol w="1411883">
                  <a:extLst>
                    <a:ext uri="{9D8B030D-6E8A-4147-A177-3AD203B41FA5}">
                      <a16:colId xmlns:a16="http://schemas.microsoft.com/office/drawing/2014/main" val="2661904891"/>
                    </a:ext>
                  </a:extLst>
                </a:gridCol>
                <a:gridCol w="1411883">
                  <a:extLst>
                    <a:ext uri="{9D8B030D-6E8A-4147-A177-3AD203B41FA5}">
                      <a16:colId xmlns:a16="http://schemas.microsoft.com/office/drawing/2014/main" val="2620079248"/>
                    </a:ext>
                  </a:extLst>
                </a:gridCol>
                <a:gridCol w="1411883">
                  <a:extLst>
                    <a:ext uri="{9D8B030D-6E8A-4147-A177-3AD203B41FA5}">
                      <a16:colId xmlns:a16="http://schemas.microsoft.com/office/drawing/2014/main" val="1191445868"/>
                    </a:ext>
                  </a:extLst>
                </a:gridCol>
              </a:tblGrid>
              <a:tr h="157641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276902">
                <a:tc>
                  <a:txBody>
                    <a:bodyPr/>
                    <a:lstStyle/>
                    <a:p>
                      <a:endParaRPr lang="en-US">
                        <a:solidFill>
                          <a:schemeClr val="tx1"/>
                        </a:solidFill>
                        <a:latin typeface="Segoe UI" panose="020B0502040204020203" pitchFamily="34" charset="0"/>
                        <a:cs typeface="Segoe UI" panose="020B0502040204020203"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Customer Service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Sales</a:t>
                      </a:r>
                      <a:endParaRPr lang="en-US" sz="1200" b="1" dirty="0">
                        <a:solidFill>
                          <a:schemeClr val="tx1"/>
                        </a:solidFill>
                        <a:latin typeface="Segoe UI" panose="020B0502040204020203" pitchFamily="34" charset="0"/>
                        <a:cs typeface="Segoe UI" panose="020B0502040204020203"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Finance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Marketing</a:t>
                      </a:r>
                      <a:endParaRPr lang="en-US" sz="1200" b="1" dirty="0">
                        <a:solidFill>
                          <a:schemeClr val="tx1"/>
                        </a:solidFill>
                        <a:latin typeface="Segoe UI" panose="020B0502040204020203" pitchFamily="34" charset="0"/>
                        <a:cs typeface="Segoe UI" panose="020B0502040204020203"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HR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Legal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ln w="3175">
                            <a:noFill/>
                          </a:ln>
                          <a:solidFill>
                            <a:schemeClr val="tx1"/>
                          </a:solidFill>
                          <a:latin typeface="Segoe UI" panose="020B0502040204020203" pitchFamily="34" charset="0"/>
                          <a:cs typeface="Segoe UI" panose="020B0502040204020203" pitchFamily="34" charset="0"/>
                        </a:rPr>
                        <a:t>IT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68548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KPI </a:t>
                      </a:r>
                      <a:b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Example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Lower average resolution time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spc="-5" dirty="0">
                          <a:latin typeface="Segoe UI" panose="020B0502040204020203" pitchFamily="34" charset="0"/>
                          <a:cs typeface="Segoe UI" panose="020B0502040204020203" pitchFamily="34" charset="0"/>
                        </a:rPr>
                        <a:t>Increase sales conversation rate</a:t>
                      </a:r>
                      <a:endParaRPr lang="en-US" sz="1200" strike="sngStrike" dirty="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spc="-5">
                          <a:latin typeface="Segoe UI" panose="020B0502040204020203" pitchFamily="34" charset="0"/>
                          <a:cs typeface="Segoe UI" panose="020B0502040204020203" pitchFamily="34" charset="0"/>
                        </a:rPr>
                        <a:t>Lower analysis </a:t>
                      </a:r>
                      <a:br>
                        <a:rPr lang="en-US" sz="1200" kern="1200" spc="-5">
                          <a:latin typeface="Segoe UI" panose="020B0502040204020203" pitchFamily="34" charset="0"/>
                          <a:cs typeface="Segoe UI" panose="020B0502040204020203" pitchFamily="34" charset="0"/>
                        </a:rPr>
                      </a:br>
                      <a:r>
                        <a:rPr lang="en-US" sz="1200" kern="1200" spc="-5">
                          <a:latin typeface="Segoe UI" panose="020B0502040204020203" pitchFamily="34" charset="0"/>
                          <a:cs typeface="Segoe UI" panose="020B0502040204020203" pitchFamily="34" charset="0"/>
                        </a:rPr>
                        <a:t>cycle time</a:t>
                      </a:r>
                      <a:endParaRPr lang="en-US" sz="120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spc="-5">
                          <a:latin typeface="Segoe UI" panose="020B0502040204020203" pitchFamily="34" charset="0"/>
                          <a:cs typeface="Segoe UI" panose="020B0502040204020203" pitchFamily="34" charset="0"/>
                        </a:rPr>
                        <a:t>Decrease time </a:t>
                      </a:r>
                      <a:br>
                        <a:rPr lang="en-US" sz="1200" kern="1200" spc="-5">
                          <a:latin typeface="Segoe UI" panose="020B0502040204020203" pitchFamily="34" charset="0"/>
                          <a:cs typeface="Segoe UI" panose="020B0502040204020203" pitchFamily="34" charset="0"/>
                        </a:rPr>
                      </a:br>
                      <a:r>
                        <a:rPr lang="en-US" sz="1200" kern="1200" spc="-5">
                          <a:latin typeface="Segoe UI" panose="020B0502040204020203" pitchFamily="34" charset="0"/>
                          <a:cs typeface="Segoe UI" panose="020B0502040204020203" pitchFamily="34" charset="0"/>
                        </a:rPr>
                        <a:t>to market</a:t>
                      </a:r>
                      <a:endParaRPr lang="en-US" sz="120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Reduce onboarding time</a:t>
                      </a:r>
                      <a:endParaRPr lang="en-US" sz="1200" kern="1200" spc="-5">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spc="-5">
                          <a:latin typeface="Segoe UI" panose="020B0502040204020203" pitchFamily="34" charset="0"/>
                          <a:cs typeface="Segoe UI" panose="020B0502040204020203" pitchFamily="34" charset="0"/>
                        </a:rPr>
                        <a:t>Decrease IP documentation review time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spc="-5" dirty="0">
                          <a:latin typeface="Segoe UI" panose="020B0502040204020203" pitchFamily="34" charset="0"/>
                          <a:cs typeface="Segoe UI" panose="020B0502040204020203" pitchFamily="34" charset="0"/>
                        </a:rPr>
                        <a:t>Increase user satisfaction score</a:t>
                      </a:r>
                      <a:endParaRPr lang="en-US" sz="1200" dirty="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113851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How </a:t>
                      </a:r>
                      <a:b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br>
                      <a:r>
                        <a:rPr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SharePoint agents</a:t>
                      </a: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 assist</a:t>
                      </a:r>
                      <a:endParaRPr lang="en-US" sz="1200">
                        <a:solidFill>
                          <a:schemeClr val="tx1"/>
                        </a:solidFill>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i="1" dirty="0">
                          <a:solidFill>
                            <a:srgbClr val="7030A0"/>
                          </a:solidFill>
                          <a:latin typeface="Segoe UI" panose="020B0502040204020203" pitchFamily="34" charset="0"/>
                          <a:cs typeface="Segoe UI" panose="020B0502040204020203" pitchFamily="34" charset="0"/>
                        </a:rPr>
                        <a:t>S</a:t>
                      </a:r>
                      <a:r>
                        <a:rPr lang="en-US" sz="1200" b="1" i="0" dirty="0">
                          <a:solidFill>
                            <a:srgbClr val="7030A0"/>
                          </a:solidFill>
                          <a:latin typeface="Segoe UI" panose="020B0502040204020203" pitchFamily="34" charset="0"/>
                          <a:cs typeface="Segoe UI" panose="020B0502040204020203" pitchFamily="34" charset="0"/>
                        </a:rPr>
                        <a:t>upport agent</a:t>
                      </a:r>
                    </a:p>
                    <a:p>
                      <a:pPr marL="0" marR="0" lvl="0" indent="0" algn="l" rtl="0" eaLnBrk="1" fontAlgn="auto" latinLnBrk="0" hangingPunct="1">
                        <a:lnSpc>
                          <a:spcPct val="100000"/>
                        </a:lnSpc>
                        <a:spcBef>
                          <a:spcPts val="0"/>
                        </a:spcBef>
                        <a:spcAft>
                          <a:spcPts val="0"/>
                        </a:spcAft>
                        <a:buClrTx/>
                        <a:buSzTx/>
                        <a:buFontTx/>
                        <a:buNone/>
                      </a:pPr>
                      <a:r>
                        <a:rPr lang="en-US" sz="1200" dirty="0">
                          <a:latin typeface="Segoe UI" panose="020B0502040204020203" pitchFamily="34" charset="0"/>
                          <a:cs typeface="Segoe UI" panose="020B0502040204020203" pitchFamily="34" charset="0"/>
                        </a:rPr>
                        <a:t>Generate answers </a:t>
                      </a:r>
                      <a:r>
                        <a:rPr lang="en-US" sz="1200" b="0" i="0" u="none" strike="noStrike" noProof="0" dirty="0">
                          <a:solidFill>
                            <a:srgbClr val="091F2C"/>
                          </a:solidFill>
                          <a:latin typeface="Segoe UI" panose="020B0502040204020203" pitchFamily="34" charset="0"/>
                          <a:cs typeface="Segoe UI" panose="020B0502040204020203" pitchFamily="34" charset="0"/>
                        </a:rPr>
                        <a:t>based on </a:t>
                      </a:r>
                      <a:r>
                        <a:rPr lang="en-US" sz="1200" b="0" i="0" u="none" strike="noStrike" noProof="0" dirty="0">
                          <a:solidFill>
                            <a:schemeClr val="tx1"/>
                          </a:solidFill>
                          <a:latin typeface="Segoe UI" panose="020B0502040204020203" pitchFamily="34" charset="0"/>
                          <a:cs typeface="Segoe UI" panose="020B0502040204020203" pitchFamily="34" charset="0"/>
                        </a:rPr>
                        <a:t>specific deployments and processes</a:t>
                      </a:r>
                      <a:endParaRPr lang="en-US" sz="1200" dirty="0">
                        <a:solidFill>
                          <a:schemeClr val="tx1"/>
                        </a:solidFill>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i="0" dirty="0">
                          <a:solidFill>
                            <a:srgbClr val="7030A0"/>
                          </a:solidFill>
                          <a:latin typeface="Segoe UI" panose="020B0502040204020203" pitchFamily="34" charset="0"/>
                          <a:cs typeface="Segoe UI" panose="020B0502040204020203" pitchFamily="34" charset="0"/>
                        </a:rPr>
                        <a:t>RFP response agent </a:t>
                      </a:r>
                      <a:r>
                        <a:rPr lang="en-US" sz="1200" dirty="0">
                          <a:solidFill>
                            <a:schemeClr val="tx1"/>
                          </a:solidFill>
                          <a:latin typeface="Segoe UI" panose="020B0502040204020203" pitchFamily="34" charset="0"/>
                          <a:cs typeface="Segoe UI" panose="020B0502040204020203" pitchFamily="34" charset="0"/>
                        </a:rPr>
                        <a:t>Acts as an assistant for sales teams surfacing relevant content from previous sales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i="0" dirty="0">
                          <a:solidFill>
                            <a:srgbClr val="7030A0"/>
                          </a:solidFill>
                          <a:latin typeface="Segoe UI" panose="020B0502040204020203" pitchFamily="34" charset="0"/>
                          <a:cs typeface="Segoe UI" panose="020B0502040204020203" pitchFamily="34" charset="0"/>
                        </a:rPr>
                        <a:t>Cost recommendations</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Get cost savings recommendations by analyzing years of financial reports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i="0" dirty="0">
                          <a:solidFill>
                            <a:srgbClr val="7030A0"/>
                          </a:solidFill>
                          <a:latin typeface="Segoe UI" panose="020B0502040204020203" pitchFamily="34" charset="0"/>
                          <a:cs typeface="Segoe UI" panose="020B0502040204020203" pitchFamily="34" charset="0"/>
                        </a:rPr>
                        <a:t>Product Finder agent</a:t>
                      </a:r>
                      <a:r>
                        <a:rPr lang="en-US" sz="1200" b="1" i="0" dirty="0">
                          <a:latin typeface="Segoe UI" panose="020B0502040204020203" pitchFamily="34" charset="0"/>
                          <a:cs typeface="Segoe UI" panose="020B0502040204020203" pitchFamily="34" charset="0"/>
                        </a:rPr>
                        <a:t> </a:t>
                      </a:r>
                      <a:r>
                        <a:rPr lang="en-US" sz="1200" dirty="0">
                          <a:latin typeface="Segoe UI" panose="020B0502040204020203" pitchFamily="34" charset="0"/>
                          <a:cs typeface="Segoe UI" panose="020B0502040204020203" pitchFamily="34" charset="0"/>
                        </a:rPr>
                        <a:t>Get answers about product details, specification, substitutes</a:t>
                      </a:r>
                      <a:endParaRPr lang="en-US" sz="1200" dirty="0">
                        <a:solidFill>
                          <a:schemeClr val="tx1"/>
                        </a:solidFill>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Segoe UI" panose="020B0502040204020203" pitchFamily="34" charset="0"/>
                          <a:ea typeface="+mn-ea"/>
                          <a:cs typeface="Segoe UI" panose="020B0502040204020203" pitchFamily="34" charset="0"/>
                        </a:rPr>
                        <a:t>FAQ assistant agent </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Respond to repetitive, routine questions, delivering quick, tailored answers</a:t>
                      </a:r>
                      <a:endParaRPr lang="en-US" sz="1200" dirty="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Segoe UI" panose="020B0502040204020203" pitchFamily="34" charset="0"/>
                          <a:ea typeface="+mn-ea"/>
                          <a:cs typeface="Segoe UI" panose="020B0502040204020203" pitchFamily="34" charset="0"/>
                        </a:rPr>
                        <a:t>Review agent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Do a comprehensive advertising law review for the attached document</a:t>
                      </a:r>
                      <a:endParaRPr lang="en-US" sz="1200" dirty="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Segoe UI" panose="020B0502040204020203" pitchFamily="34" charset="0"/>
                          <a:ea typeface="+mn-ea"/>
                          <a:cs typeface="Segoe UI" panose="020B0502040204020203" pitchFamily="34" charset="0"/>
                        </a:rPr>
                        <a:t>Feedback agent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Analyze customer feedback for trends and opportunities to inform product roadmap</a:t>
                      </a:r>
                      <a:endParaRPr lang="en-US" sz="1200" dirty="0">
                        <a:latin typeface="Segoe UI" panose="020B0502040204020203" pitchFamily="34" charset="0"/>
                        <a:cs typeface="Segoe UI" panose="020B0502040204020203"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pic>
        <p:nvPicPr>
          <p:cNvPr id="6" name="Picture 5">
            <a:extLst>
              <a:ext uri="{FF2B5EF4-FFF2-40B4-BE49-F238E27FC236}">
                <a16:creationId xmlns:a16="http://schemas.microsoft.com/office/drawing/2014/main" id="{06CD185D-F3E6-2A8D-741F-26931FDFBAF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9849" r="9849"/>
          <a:stretch/>
        </p:blipFill>
        <p:spPr>
          <a:xfrm>
            <a:off x="3206697" y="2611007"/>
            <a:ext cx="1234440" cy="1249752"/>
          </a:xfrm>
          <a:prstGeom prst="roundRect">
            <a:avLst>
              <a:gd name="adj" fmla="val 4722"/>
            </a:avLst>
          </a:prstGeom>
          <a:noFill/>
          <a:ln w="9525" cap="flat">
            <a:noFill/>
            <a:prstDash val="solid"/>
            <a:miter/>
          </a:ln>
          <a:effectLst/>
        </p:spPr>
      </p:pic>
      <p:pic>
        <p:nvPicPr>
          <p:cNvPr id="7" name="Picture 6">
            <a:extLst>
              <a:ext uri="{FF2B5EF4-FFF2-40B4-BE49-F238E27FC236}">
                <a16:creationId xmlns:a16="http://schemas.microsoft.com/office/drawing/2014/main" id="{4ED5D81B-FC1A-A5B4-0C0B-0F01E7E1079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849" r="9849"/>
          <a:stretch/>
        </p:blipFill>
        <p:spPr>
          <a:xfrm>
            <a:off x="4614744" y="2611007"/>
            <a:ext cx="1234440" cy="1249752"/>
          </a:xfrm>
          <a:prstGeom prst="roundRect">
            <a:avLst>
              <a:gd name="adj" fmla="val 4722"/>
            </a:avLst>
          </a:prstGeom>
          <a:noFill/>
          <a:ln w="9525" cap="flat">
            <a:noFill/>
            <a:prstDash val="solid"/>
            <a:miter/>
          </a:ln>
          <a:effectLst/>
        </p:spPr>
      </p:pic>
      <p:pic>
        <p:nvPicPr>
          <p:cNvPr id="8" name="Picture 7">
            <a:extLst>
              <a:ext uri="{FF2B5EF4-FFF2-40B4-BE49-F238E27FC236}">
                <a16:creationId xmlns:a16="http://schemas.microsoft.com/office/drawing/2014/main" id="{1B503B02-6C57-42F3-3652-A38A027D43E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9849" r="9849"/>
          <a:stretch/>
        </p:blipFill>
        <p:spPr>
          <a:xfrm>
            <a:off x="7430838" y="2611007"/>
            <a:ext cx="1234440" cy="1249752"/>
          </a:xfrm>
          <a:prstGeom prst="roundRect">
            <a:avLst>
              <a:gd name="adj" fmla="val 4722"/>
            </a:avLst>
          </a:prstGeom>
          <a:noFill/>
          <a:ln w="9525" cap="flat">
            <a:noFill/>
            <a:prstDash val="solid"/>
            <a:miter/>
          </a:ln>
          <a:effectLst/>
        </p:spPr>
      </p:pic>
      <p:pic>
        <p:nvPicPr>
          <p:cNvPr id="9" name="Picture 8">
            <a:extLst>
              <a:ext uri="{FF2B5EF4-FFF2-40B4-BE49-F238E27FC236}">
                <a16:creationId xmlns:a16="http://schemas.microsoft.com/office/drawing/2014/main" id="{D060B892-D6EA-297E-4916-514C40CDB5C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9695" r="9695"/>
          <a:stretch/>
        </p:blipFill>
        <p:spPr>
          <a:xfrm>
            <a:off x="6022791" y="2611007"/>
            <a:ext cx="1234440" cy="1249752"/>
          </a:xfrm>
          <a:prstGeom prst="roundRect">
            <a:avLst>
              <a:gd name="adj" fmla="val 4722"/>
            </a:avLst>
          </a:prstGeom>
          <a:noFill/>
          <a:ln w="9525" cap="flat">
            <a:noFill/>
            <a:prstDash val="solid"/>
            <a:miter/>
          </a:ln>
          <a:effectLst/>
        </p:spPr>
      </p:pic>
      <p:pic>
        <p:nvPicPr>
          <p:cNvPr id="10" name="Picture 9">
            <a:extLst>
              <a:ext uri="{FF2B5EF4-FFF2-40B4-BE49-F238E27FC236}">
                <a16:creationId xmlns:a16="http://schemas.microsoft.com/office/drawing/2014/main" id="{2D27749E-DF5B-60A1-0E71-F67E1BA92977}"/>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9695" r="9695"/>
          <a:stretch/>
        </p:blipFill>
        <p:spPr>
          <a:xfrm>
            <a:off x="8838885" y="2611007"/>
            <a:ext cx="1234440" cy="1249752"/>
          </a:xfrm>
          <a:prstGeom prst="roundRect">
            <a:avLst>
              <a:gd name="adj" fmla="val 4722"/>
            </a:avLst>
          </a:prstGeom>
          <a:noFill/>
          <a:ln w="9525" cap="flat">
            <a:noFill/>
            <a:prstDash val="solid"/>
            <a:miter/>
          </a:ln>
          <a:effectLst/>
        </p:spPr>
      </p:pic>
      <p:pic>
        <p:nvPicPr>
          <p:cNvPr id="11" name="Picture 10">
            <a:extLst>
              <a:ext uri="{FF2B5EF4-FFF2-40B4-BE49-F238E27FC236}">
                <a16:creationId xmlns:a16="http://schemas.microsoft.com/office/drawing/2014/main" id="{A672614E-AEC3-914A-2A5C-43F36027F1AB}"/>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9849" r="9849"/>
          <a:stretch/>
        </p:blipFill>
        <p:spPr>
          <a:xfrm>
            <a:off x="1795892" y="2609610"/>
            <a:ext cx="1237198" cy="1252546"/>
          </a:xfrm>
          <a:prstGeom prst="roundRect">
            <a:avLst>
              <a:gd name="adj" fmla="val 4722"/>
            </a:avLst>
          </a:prstGeom>
          <a:noFill/>
          <a:ln w="9525" cap="flat">
            <a:noFill/>
            <a:prstDash val="solid"/>
            <a:miter/>
          </a:ln>
          <a:effectLst/>
        </p:spPr>
      </p:pic>
      <p:pic>
        <p:nvPicPr>
          <p:cNvPr id="12" name="Picture 11">
            <a:extLst>
              <a:ext uri="{FF2B5EF4-FFF2-40B4-BE49-F238E27FC236}">
                <a16:creationId xmlns:a16="http://schemas.microsoft.com/office/drawing/2014/main" id="{B4ACD374-E1A5-569A-9A86-A2762868FC4C}"/>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246934" y="2611007"/>
            <a:ext cx="1234440" cy="1249752"/>
          </a:xfrm>
          <a:prstGeom prst="roundRect">
            <a:avLst>
              <a:gd name="adj" fmla="val 4722"/>
            </a:avLst>
          </a:prstGeom>
          <a:noFill/>
          <a:ln w="9525" cap="flat">
            <a:noFill/>
            <a:prstDash val="solid"/>
            <a:miter/>
          </a:ln>
          <a:effectLst/>
        </p:spPr>
      </p:pic>
      <p:sp>
        <p:nvSpPr>
          <p:cNvPr id="13" name="TextBox 12">
            <a:extLst>
              <a:ext uri="{FF2B5EF4-FFF2-40B4-BE49-F238E27FC236}">
                <a16:creationId xmlns:a16="http://schemas.microsoft.com/office/drawing/2014/main" id="{AB799FC9-77E0-EC3D-B68E-BB17A34EC898}"/>
              </a:ext>
            </a:extLst>
          </p:cNvPr>
          <p:cNvSpPr txBox="1"/>
          <p:nvPr/>
        </p:nvSpPr>
        <p:spPr>
          <a:xfrm>
            <a:off x="2050791" y="1523590"/>
            <a:ext cx="8090417" cy="437120"/>
          </a:xfrm>
          <a:prstGeom prst="roundRect">
            <a:avLst>
              <a:gd name="adj" fmla="val 50000"/>
            </a:avLst>
          </a:prstGeom>
          <a:solidFill>
            <a:srgbClr val="0B87DE"/>
          </a:solidFill>
          <a:ln>
            <a:no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defPPr>
              <a:defRPr lang="en-US"/>
            </a:defPPr>
            <a:lvl1pPr algn="ctr" defTabSz="491019" fontAlgn="base">
              <a:spcBef>
                <a:spcPct val="0"/>
              </a:spcBef>
              <a:spcAft>
                <a:spcPct val="0"/>
              </a:spcAft>
              <a:defRPr sz="2800">
                <a:solidFill>
                  <a:schemeClr val="bg1"/>
                </a:soli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a:t>Accelerate how teams take action and make business impact </a:t>
            </a:r>
          </a:p>
        </p:txBody>
      </p:sp>
    </p:spTree>
    <p:extLst>
      <p:ext uri="{BB962C8B-B14F-4D97-AF65-F5344CB8AC3E}">
        <p14:creationId xmlns:p14="http://schemas.microsoft.com/office/powerpoint/2010/main" val="392899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ublic Affairs Case Study Video_Final">
            <a:hlinkClick r:id="" action="ppaction://media"/>
            <a:extLst>
              <a:ext uri="{FF2B5EF4-FFF2-40B4-BE49-F238E27FC236}">
                <a16:creationId xmlns:a16="http://schemas.microsoft.com/office/drawing/2014/main" id="{D90AF342-3BA2-7BD0-2C04-D861077B53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52822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10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CCE94-4D3B-25A7-C85E-2D569C7D78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8FAEDF-1F7D-51B3-6AB6-194C1500642E}"/>
              </a:ext>
            </a:extLst>
          </p:cNvPr>
          <p:cNvSpPr txBox="1"/>
          <p:nvPr/>
        </p:nvSpPr>
        <p:spPr>
          <a:xfrm>
            <a:off x="659219" y="365126"/>
            <a:ext cx="11025680" cy="1072072"/>
          </a:xfrm>
          <a:prstGeom prst="rect">
            <a:avLst/>
          </a:prstGeom>
        </p:spPr>
        <p:txBody>
          <a:bodyPr vert="horz" lIns="91440" tIns="45720" rIns="91440" bIns="45720" rtlCol="0" anchor="ctr">
            <a:normAutofit fontScale="92500"/>
          </a:bodyPr>
          <a:lstStyle/>
          <a:p>
            <a:pPr algn="ctr">
              <a:lnSpc>
                <a:spcPct val="90000"/>
              </a:lnSpc>
              <a:spcBef>
                <a:spcPct val="0"/>
              </a:spcBef>
              <a:spcAft>
                <a:spcPts val="1200"/>
              </a:spcAft>
            </a:pPr>
            <a:r>
              <a:rPr lang="en-US" sz="4200" b="1"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aka.ms/</a:t>
            </a:r>
            <a:r>
              <a:rPr lang="en-US" sz="4200" b="1" kern="0" spc="-37" dirty="0" err="1">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SharePointAgents</a:t>
            </a:r>
            <a:r>
              <a:rPr lang="en-US" sz="4200" b="1"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a:t>
            </a:r>
            <a:r>
              <a:rPr lang="en-US" sz="4200" b="1" kern="0" spc="-37" dirty="0" err="1">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rPr>
              <a:t>ScenarioPlaybook</a:t>
            </a:r>
            <a:endParaRPr lang="en-US" sz="4200" b="1" kern="0" spc="-37" dirty="0">
              <a:gradFill>
                <a:gsLst>
                  <a:gs pos="0">
                    <a:srgbClr val="4CC1C5">
                      <a:lumMod val="88265"/>
                    </a:srgbClr>
                  </a:gs>
                  <a:gs pos="28000">
                    <a:srgbClr val="4397E5"/>
                  </a:gs>
                  <a:gs pos="74000">
                    <a:srgbClr val="718DF0"/>
                  </a:gs>
                  <a:gs pos="100000">
                    <a:srgbClr val="A878E5"/>
                  </a:gs>
                </a:gsLst>
                <a:path path="circle">
                  <a:fillToRect t="100000" r="100000"/>
                </a:path>
              </a:gradFill>
              <a:latin typeface="Segoe UI"/>
              <a:cs typeface="Segoe UI"/>
            </a:endParaRPr>
          </a:p>
        </p:txBody>
      </p:sp>
      <p:pic>
        <p:nvPicPr>
          <p:cNvPr id="3" name="Picture 2" descr="A screenshot of a computer&#10;&#10;AI-generated content may be incorrect.">
            <a:extLst>
              <a:ext uri="{FF2B5EF4-FFF2-40B4-BE49-F238E27FC236}">
                <a16:creationId xmlns:a16="http://schemas.microsoft.com/office/drawing/2014/main" id="{8135A040-38C8-6DBC-B68A-65C6A0330466}"/>
              </a:ext>
            </a:extLst>
          </p:cNvPr>
          <p:cNvPicPr>
            <a:picLocks noChangeAspect="1"/>
          </p:cNvPicPr>
          <p:nvPr/>
        </p:nvPicPr>
        <p:blipFill>
          <a:blip r:embed="rId2"/>
          <a:stretch>
            <a:fillRect/>
          </a:stretch>
        </p:blipFill>
        <p:spPr>
          <a:xfrm>
            <a:off x="2385336" y="1519296"/>
            <a:ext cx="7573442" cy="4657667"/>
          </a:xfrm>
          <a:prstGeom prst="rect">
            <a:avLst/>
          </a:prstGeom>
          <a:noFill/>
        </p:spPr>
      </p:pic>
    </p:spTree>
    <p:extLst>
      <p:ext uri="{BB962C8B-B14F-4D97-AF65-F5344CB8AC3E}">
        <p14:creationId xmlns:p14="http://schemas.microsoft.com/office/powerpoint/2010/main" val="132227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8491-B464-B5E3-72BF-5ED6C0E0970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5281A33-4D33-2B14-0200-0CC3B248D1CD}"/>
              </a:ext>
            </a:extLst>
          </p:cNvPr>
          <p:cNvSpPr txBox="1">
            <a:spLocks/>
          </p:cNvSpPr>
          <p:nvPr/>
        </p:nvSpPr>
        <p:spPr>
          <a:xfrm>
            <a:off x="758597" y="3503833"/>
            <a:ext cx="8193024" cy="7478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atin typeface="Segoe UI"/>
                <a:cs typeface="Segoe UI"/>
              </a:rPr>
              <a:t>In the flow of your work</a:t>
            </a:r>
            <a:endParaRPr kumimoji="0" lang="en-US" sz="5400" b="1" i="0" u="none" strike="noStrike" kern="1200" cap="none" spc="-5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89563572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AD89755184BE4BBCE1CFA14225D4EF" ma:contentTypeVersion="25" ma:contentTypeDescription="Create a new document." ma:contentTypeScope="" ma:versionID="beeb413a1e50b1c9c03fc3f8e3bc0e25">
  <xsd:schema xmlns:xsd="http://www.w3.org/2001/XMLSchema" xmlns:xs="http://www.w3.org/2001/XMLSchema" xmlns:p="http://schemas.microsoft.com/office/2006/metadata/properties" xmlns:ns1="http://schemas.microsoft.com/sharepoint/v3" xmlns:ns3="c769306c-3ab6-4b3f-b209-1d685b2ec6f9" xmlns:ns4="07206361-570a-429b-b2d4-501c12a89949" targetNamespace="http://schemas.microsoft.com/office/2006/metadata/properties" ma:root="true" ma:fieldsID="9b6dba282d28ef86fa039704eecfb2ad" ns1:_="" ns3:_="" ns4:_="">
    <xsd:import namespace="http://schemas.microsoft.com/sharepoint/v3"/>
    <xsd:import namespace="c769306c-3ab6-4b3f-b209-1d685b2ec6f9"/>
    <xsd:import namespace="07206361-570a-429b-b2d4-501c12a89949"/>
    <xsd:element name="properties">
      <xsd:complexType>
        <xsd:sequence>
          <xsd:element name="documentManagement">
            <xsd:complexType>
              <xsd:all>
                <xsd:element ref="ns3:SharedWithUsers" minOccurs="0"/>
                <xsd:element ref="ns3:SharingHintHash" minOccurs="0"/>
                <xsd:element ref="ns3: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element ref="ns4:_STS_x0020_Hashtags" minOccurs="0"/>
                <xsd:element ref="ns3:_STS_x0020_AppliedHashtags"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element ref="ns4:MediaServiceSearchProperties" minOccurs="0"/>
                <xsd:element ref="ns4:MediaServiceObjectDetectorVersions" minOccurs="0"/>
                <xsd:element ref="ns4:MediaServiceSystemTag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69306c-3ab6-4b3f-b209-1d685b2ec6f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_STS_x0020_AppliedHashtags" ma:index="18" nillable="true" ma:displayName="Applied Hashtags" ma:description="" ma:internalName="_STS_x0020_AppliedHashtags" ma:readOnly="true" ma:showField="Titl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206361-570a-429b-b2d4-501c12a8994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_STS_x0020_Hashtags" ma:index="17" nillable="true" ma:displayName="Hashtags" ma:description="" ma:list="{eb4b1508-c84e-4d75-aad7-70edaeeaac3b}" ma:internalName="_STS_x0020_Hashtags" ma:readOnly="false" ma:showField="Title">
      <xsd:complexType>
        <xsd:complexContent>
          <xsd:extension base="dms:MultiChoiceLookup">
            <xsd:sequence>
              <xsd:element name="Value" type="dms:Lookup" maxOccurs="unbounded" minOccurs="0" nillable="true"/>
            </xsd:sequence>
          </xsd:extension>
        </xsd:complexContent>
      </xsd:complex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AutoTags" ma:index="20" nillable="true" ma:displayName="MediaServiceAutoTags" ma:description="" ma:internalName="MediaServiceAutoTags" ma:readOnly="true">
      <xsd:simpleType>
        <xsd:restriction base="dms:Text"/>
      </xsd:simpleType>
    </xsd:element>
    <xsd:element name="MediaServiceOCR" ma:index="21" nillable="true" ma:displayName="MediaServiceOCR" ma:description="" ma:internalName="MediaServiceOCR" ma:readOnly="true">
      <xsd:simpleType>
        <xsd:restriction base="dms:Note">
          <xsd:maxLength value="255"/>
        </xsd:restriction>
      </xsd:simpleType>
    </xsd:element>
    <xsd:element name="MediaServiceLocation" ma:index="22" nillable="true" ma:displayName="MediaServiceLocation" ma:description="" ma:internalName="MediaServiceLocation"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fals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activity" ma:index="28" nillable="true" ma:displayName="_activity" ma:hidden="true" ma:internalName="_activity">
      <xsd:simpleType>
        <xsd:restriction base="dms:Note"/>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ystemTags" ma:index="31" nillable="true" ma:displayName="MediaServiceSystemTags" ma:hidden="true" ma:internalName="MediaServiceSystemTag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7206361-570a-429b-b2d4-501c12a89949" xsi:nil="true"/>
    <MediaServiceKeyPoints xmlns="07206361-570a-429b-b2d4-501c12a89949" xsi:nil="true"/>
    <_STS_x0020_Hashtags xmlns="07206361-570a-429b-b2d4-501c12a89949"/>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4A00F5-DEC6-4022-BBF2-DDB3763E5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769306c-3ab6-4b3f-b209-1d685b2ec6f9"/>
    <ds:schemaRef ds:uri="07206361-570a-429b-b2d4-501c12a89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A540A9-8C5E-4F15-9EEC-FA709D8E03C3}">
  <ds:schemaRefs>
    <ds:schemaRef ds:uri="http://purl.org/dc/elements/1.1/"/>
    <ds:schemaRef ds:uri="http://schemas.microsoft.com/sharepoint/v3"/>
    <ds:schemaRef ds:uri="http://purl.org/dc/dcmitype/"/>
    <ds:schemaRef ds:uri="http://schemas.microsoft.com/office/infopath/2007/PartnerControls"/>
    <ds:schemaRef ds:uri="http://schemas.microsoft.com/office/2006/documentManagement/types"/>
    <ds:schemaRef ds:uri="http://purl.org/dc/terms/"/>
    <ds:schemaRef ds:uri="http://www.w3.org/XML/1998/namespace"/>
    <ds:schemaRef ds:uri="c769306c-3ab6-4b3f-b209-1d685b2ec6f9"/>
    <ds:schemaRef ds:uri="http://schemas.openxmlformats.org/package/2006/metadata/core-properties"/>
    <ds:schemaRef ds:uri="07206361-570a-429b-b2d4-501c12a89949"/>
    <ds:schemaRef ds:uri="http://schemas.microsoft.com/office/2006/metadata/properties"/>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913</TotalTime>
  <Words>2209</Words>
  <Application>Microsoft Office PowerPoint</Application>
  <PresentationFormat>Widescreen</PresentationFormat>
  <Paragraphs>360</Paragraphs>
  <Slides>44</Slides>
  <Notes>32</Notes>
  <HiddenSlides>0</HiddenSlides>
  <MMClips>2</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Unlock the power of Agents inside SharePoint and OneDrive</vt:lpstr>
      <vt:lpstr>PowerPoint Presentation</vt:lpstr>
      <vt:lpstr>Unlock more value from SharePoint content</vt:lpstr>
      <vt:lpstr>A spectrum of agents</vt:lpstr>
      <vt:lpstr>SharePoint agents</vt:lpstr>
      <vt:lpstr>Business Scenarios</vt:lpstr>
      <vt:lpstr>PowerPoint Presentation</vt:lpstr>
      <vt:lpstr>PowerPoint Presentation</vt:lpstr>
      <vt:lpstr>PowerPoint Presentation</vt:lpstr>
      <vt:lpstr>SharePoint</vt:lpstr>
      <vt:lpstr>Teams</vt:lpstr>
      <vt:lpstr>Teams - Collaborate without oversharing</vt:lpstr>
      <vt:lpstr>OneDrive</vt:lpstr>
      <vt:lpstr>Microsoft 365 Copilot Chat</vt:lpstr>
      <vt:lpstr>PowerPoint Presentation</vt:lpstr>
      <vt:lpstr>Create an agent on your content</vt:lpstr>
      <vt:lpstr>Customize your agent’s identity</vt:lpstr>
      <vt:lpstr>Select your content</vt:lpstr>
      <vt:lpstr>Customize your agent’s behavior </vt:lpstr>
      <vt:lpstr>SharePoint agents ❤️ OneDrive</vt:lpstr>
      <vt:lpstr>PowerPoint Presentation</vt:lpstr>
      <vt:lpstr>Advanced agents require more advanced governance and security</vt:lpstr>
      <vt:lpstr>Spectrum of Agents and Controls</vt:lpstr>
      <vt:lpstr>Site owner controls</vt:lpstr>
      <vt:lpstr>SharePoint agents are files</vt:lpstr>
      <vt:lpstr>SharePoint agents are files</vt:lpstr>
      <vt:lpstr>Agent Insights</vt:lpstr>
      <vt:lpstr>PowerPoint Presentation</vt:lpstr>
      <vt:lpstr>Restricted Content Discovery</vt:lpstr>
      <vt:lpstr>Audit logs on Microsoft Purview</vt:lpstr>
      <vt:lpstr>Activities on DSPM for AI</vt:lpstr>
      <vt:lpstr>Extension based governance</vt:lpstr>
      <vt:lpstr>Security and governance controls you can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SharePoint agents Roadmap</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SharePoint agents</dc:title>
  <dc:subject>Copilot; SharePoint</dc:subject>
  <dc:creator>Mark Kashman</dc:creator>
  <cp:keywords>Collab365</cp:keywords>
  <cp:lastModifiedBy>Mark Kashman</cp:lastModifiedBy>
  <cp:revision>4</cp:revision>
  <dcterms:created xsi:type="dcterms:W3CDTF">2025-04-08T16:47:37Z</dcterms:created>
  <dcterms:modified xsi:type="dcterms:W3CDTF">2025-05-19T08:20:58Z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0x01010013AD89755184BE4BBCE1CFA14225D4EF</vt:lpwstr>
  </property>
  <property fmtid="{D5CDD505-2E9C-101B-9397-08002B2CF9AE}" pid="3" name="MediaServiceImageTags">
    <vt:lpwstr/>
  </property>
</Properties>
</file>